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6858000" cy="9144000"/>
  <p:notesSz cx="6858000" cy="914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3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ustomXml" Target="../customXml/item1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4019" y="771601"/>
            <a:ext cx="4679950" cy="3782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649211" y="8933180"/>
            <a:ext cx="1663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27.jp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3.jpg"/><Relationship Id="rId5" Type="http://schemas.openxmlformats.org/officeDocument/2006/relationships/image" Target="../media/image34.png"/><Relationship Id="rId6" Type="http://schemas.openxmlformats.org/officeDocument/2006/relationships/image" Target="../media/image5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jpg"/><Relationship Id="rId11" Type="http://schemas.openxmlformats.org/officeDocument/2006/relationships/image" Target="../media/image39.png"/><Relationship Id="rId12" Type="http://schemas.openxmlformats.org/officeDocument/2006/relationships/image" Target="../media/image4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89141" y="23876"/>
            <a:ext cx="687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7/28/2022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1000" y="868680"/>
            <a:ext cx="6096000" cy="3428365"/>
          </a:xfrm>
          <a:prstGeom prst="rect">
            <a:avLst/>
          </a:prstGeom>
          <a:ln w="2438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1647189" marR="1553845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Governor's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Office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Science,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Innovation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Technology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(OSIT):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High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Speed</a:t>
            </a:r>
            <a:r>
              <a:rPr dirty="0" sz="1400" spc="-25">
                <a:latin typeface="Calibri"/>
                <a:cs typeface="Calibri"/>
              </a:rPr>
              <a:t> NV </a:t>
            </a:r>
            <a:r>
              <a:rPr dirty="0" sz="1400">
                <a:latin typeface="Calibri"/>
                <a:cs typeface="Calibri"/>
              </a:rPr>
              <a:t>Initiative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Project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Phase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algn="ctr" marL="86360">
              <a:lnSpc>
                <a:spcPct val="100000"/>
              </a:lnSpc>
            </a:pPr>
            <a:r>
              <a:rPr dirty="0" sz="1400" spc="-25">
                <a:latin typeface="Calibri"/>
                <a:cs typeface="Calibri"/>
              </a:rPr>
              <a:t>For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algn="ctr" marL="8763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Calibri"/>
                <a:cs typeface="Calibri"/>
              </a:rPr>
              <a:t>Nye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County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Facilities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05890" y="5121655"/>
            <a:ext cx="4668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Target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State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Facilities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within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Nye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County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Upgrade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High-</a:t>
            </a:r>
            <a:r>
              <a:rPr dirty="0" sz="1200">
                <a:latin typeface="Calibri"/>
                <a:cs typeface="Calibri"/>
              </a:rPr>
              <a:t>Speed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Internet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3191" y="7272655"/>
            <a:ext cx="60718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Legend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for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all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maps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</a:t>
            </a:r>
            <a:r>
              <a:rPr dirty="0" sz="900" spc="-10">
                <a:latin typeface="Calibri"/>
                <a:cs typeface="Calibri"/>
              </a:rPr>
              <a:t> Briefing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38" y="7459980"/>
            <a:ext cx="5404521" cy="575524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443469" y="5467577"/>
          <a:ext cx="5911850" cy="1567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"/>
                <a:gridCol w="1399540"/>
                <a:gridCol w="354964"/>
                <a:gridCol w="561975"/>
                <a:gridCol w="1745614"/>
                <a:gridCol w="1133475"/>
                <a:gridCol w="481329"/>
              </a:tblGrid>
              <a:tr h="88265">
                <a:tc>
                  <a:txBody>
                    <a:bodyPr/>
                    <a:lstStyle/>
                    <a:p>
                      <a:pPr algn="ctr" marL="3175">
                        <a:lnSpc>
                          <a:spcPts val="565"/>
                        </a:lnSpc>
                        <a:spcBef>
                          <a:spcPts val="35"/>
                        </a:spcBef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ID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2120">
                        <a:lnSpc>
                          <a:spcPts val="565"/>
                        </a:lnSpc>
                        <a:spcBef>
                          <a:spcPts val="35"/>
                        </a:spcBef>
                      </a:pPr>
                      <a:r>
                        <a:rPr dirty="0" sz="500" b="1">
                          <a:latin typeface="Calibri"/>
                          <a:cs typeface="Calibri"/>
                        </a:rPr>
                        <a:t>Name</a:t>
                      </a:r>
                      <a:r>
                        <a:rPr dirty="0" sz="500" spc="1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500" spc="1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 b="1">
                          <a:latin typeface="Calibri"/>
                          <a:cs typeface="Calibri"/>
                        </a:rPr>
                        <a:t>Facility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565"/>
                        </a:lnSpc>
                        <a:spcBef>
                          <a:spcPts val="35"/>
                        </a:spcBef>
                      </a:pPr>
                      <a:r>
                        <a:rPr dirty="0" sz="500" b="1">
                          <a:latin typeface="Calibri"/>
                          <a:cs typeface="Calibri"/>
                        </a:rPr>
                        <a:t>ID</a:t>
                      </a:r>
                      <a:r>
                        <a:rPr dirty="0" sz="50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0" b="1">
                          <a:latin typeface="Calibri"/>
                          <a:cs typeface="Calibri"/>
                        </a:rPr>
                        <a:t>Type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565"/>
                        </a:lnSpc>
                        <a:spcBef>
                          <a:spcPts val="35"/>
                        </a:spcBef>
                      </a:pPr>
                      <a:r>
                        <a:rPr dirty="0" sz="500" spc="-10" b="1">
                          <a:latin typeface="Calibri"/>
                          <a:cs typeface="Calibri"/>
                        </a:rPr>
                        <a:t>ID_name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65"/>
                        </a:lnSpc>
                        <a:spcBef>
                          <a:spcPts val="35"/>
                        </a:spcBef>
                      </a:pPr>
                      <a:r>
                        <a:rPr dirty="0" sz="500" b="1">
                          <a:latin typeface="Calibri"/>
                          <a:cs typeface="Calibri"/>
                        </a:rPr>
                        <a:t>Full</a:t>
                      </a:r>
                      <a:r>
                        <a:rPr dirty="0" sz="500" spc="114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 b="1">
                          <a:latin typeface="Calibri"/>
                          <a:cs typeface="Calibri"/>
                        </a:rPr>
                        <a:t>Address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65"/>
                        </a:lnSpc>
                        <a:spcBef>
                          <a:spcPts val="35"/>
                        </a:spcBef>
                      </a:pPr>
                      <a:r>
                        <a:rPr dirty="0" sz="500" spc="-10" b="1">
                          <a:latin typeface="Calibri"/>
                          <a:cs typeface="Calibri"/>
                        </a:rPr>
                        <a:t>Address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565"/>
                        </a:lnSpc>
                        <a:spcBef>
                          <a:spcPts val="35"/>
                        </a:spcBef>
                      </a:pPr>
                      <a:r>
                        <a:rPr dirty="0" sz="500" spc="-20" b="1">
                          <a:latin typeface="Calibri"/>
                          <a:cs typeface="Calibri"/>
                        </a:rPr>
                        <a:t>City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45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7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CC020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7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Tonopah</a:t>
                      </a:r>
                      <a:r>
                        <a:rPr dirty="0" sz="45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Conservation</a:t>
                      </a:r>
                      <a:r>
                        <a:rPr dirty="0" sz="45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Camp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5"/>
                        </a:lnSpc>
                        <a:spcBef>
                          <a:spcPts val="7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CC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7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Corrections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7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4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Conservation</a:t>
                      </a:r>
                      <a:r>
                        <a:rPr dirty="0" sz="45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Rd,</a:t>
                      </a:r>
                      <a:r>
                        <a:rPr dirty="0" sz="45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Tonopah,</a:t>
                      </a:r>
                      <a:r>
                        <a:rPr dirty="0" sz="45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45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89049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7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45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Conservation</a:t>
                      </a:r>
                      <a:r>
                        <a:rPr dirty="0" sz="45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Rd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7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Tonopah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CT012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Esmeralda</a:t>
                      </a:r>
                      <a:r>
                        <a:rPr dirty="0" sz="45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45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Nye</a:t>
                      </a:r>
                      <a:r>
                        <a:rPr dirty="0" sz="450" spc="2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County</a:t>
                      </a:r>
                      <a:r>
                        <a:rPr dirty="0" sz="45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District</a:t>
                      </a:r>
                      <a:r>
                        <a:rPr dirty="0" sz="45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Court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CT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Courts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1520</a:t>
                      </a:r>
                      <a:r>
                        <a:rPr dirty="0" sz="4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East</a:t>
                      </a:r>
                      <a:r>
                        <a:rPr dirty="0" sz="4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Basin</a:t>
                      </a:r>
                      <a:r>
                        <a:rPr dirty="0" sz="45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Avenue,</a:t>
                      </a:r>
                      <a:r>
                        <a:rPr dirty="0" sz="4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Suite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#105,</a:t>
                      </a:r>
                      <a:r>
                        <a:rPr dirty="0" sz="4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Pahrump,</a:t>
                      </a:r>
                      <a:r>
                        <a:rPr dirty="0" sz="4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45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89060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1520</a:t>
                      </a:r>
                      <a:r>
                        <a:rPr dirty="0" sz="4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East</a:t>
                      </a:r>
                      <a:r>
                        <a:rPr dirty="0" sz="45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Basin</a:t>
                      </a:r>
                      <a:r>
                        <a:rPr dirty="0" sz="45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Avenue,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Suite</a:t>
                      </a:r>
                      <a:r>
                        <a:rPr dirty="0" sz="45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#105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Pahrump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CT020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Nye</a:t>
                      </a:r>
                      <a:r>
                        <a:rPr dirty="0" sz="45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County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Clerk's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Northern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CT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Courts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101</a:t>
                      </a:r>
                      <a:r>
                        <a:rPr dirty="0" sz="4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Radar</a:t>
                      </a:r>
                      <a:r>
                        <a:rPr dirty="0" sz="4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Road,</a:t>
                      </a:r>
                      <a:r>
                        <a:rPr dirty="0" sz="45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Tonopah,</a:t>
                      </a:r>
                      <a:r>
                        <a:rPr dirty="0" sz="45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45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89049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101</a:t>
                      </a:r>
                      <a:r>
                        <a:rPr dirty="0" sz="4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Radar</a:t>
                      </a:r>
                      <a:r>
                        <a:rPr dirty="0" sz="4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Road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Tonopah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CT029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Beatty</a:t>
                      </a:r>
                      <a:r>
                        <a:rPr dirty="0" sz="450" spc="25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Township</a:t>
                      </a:r>
                      <a:r>
                        <a:rPr dirty="0" sz="450" spc="2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Justice</a:t>
                      </a:r>
                      <a:r>
                        <a:rPr dirty="0" sz="45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Court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CT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Courts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426</a:t>
                      </a:r>
                      <a:r>
                        <a:rPr dirty="0" sz="4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4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Avenue</a:t>
                      </a:r>
                      <a:r>
                        <a:rPr dirty="0" sz="4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South,</a:t>
                      </a:r>
                      <a:r>
                        <a:rPr dirty="0" sz="45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Beatty,</a:t>
                      </a:r>
                      <a:r>
                        <a:rPr dirty="0" sz="45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45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89409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426</a:t>
                      </a:r>
                      <a:r>
                        <a:rPr dirty="0" sz="4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4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Avenue</a:t>
                      </a:r>
                      <a:r>
                        <a:rPr dirty="0" sz="45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South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Beatty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IT012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Forestry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IT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EITS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4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Conservation</a:t>
                      </a:r>
                      <a:r>
                        <a:rPr dirty="0" sz="4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Road</a:t>
                      </a:r>
                      <a:r>
                        <a:rPr dirty="0" sz="4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State</a:t>
                      </a:r>
                      <a:r>
                        <a:rPr dirty="0" sz="45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Route</a:t>
                      </a:r>
                      <a:r>
                        <a:rPr dirty="0" sz="45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376,</a:t>
                      </a:r>
                      <a:r>
                        <a:rPr dirty="0" sz="45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Tonopah,</a:t>
                      </a:r>
                      <a:r>
                        <a:rPr dirty="0" sz="45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45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89409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4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Conservation</a:t>
                      </a:r>
                      <a:r>
                        <a:rPr dirty="0" sz="45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Road</a:t>
                      </a:r>
                      <a:r>
                        <a:rPr dirty="0" sz="45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State</a:t>
                      </a:r>
                      <a:r>
                        <a:rPr dirty="0" sz="450" spc="2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Route</a:t>
                      </a:r>
                      <a:r>
                        <a:rPr dirty="0" sz="450" spc="2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376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Tonopah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NT001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Beatty</a:t>
                      </a:r>
                      <a:r>
                        <a:rPr dirty="0" sz="450" spc="2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Maintenance</a:t>
                      </a:r>
                      <a:r>
                        <a:rPr dirty="0" sz="450" spc="3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Station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NT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NDOT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350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US-95,</a:t>
                      </a:r>
                      <a:r>
                        <a:rPr dirty="0" sz="4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Beatty,</a:t>
                      </a:r>
                      <a:r>
                        <a:rPr dirty="0" sz="4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4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89003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350</a:t>
                      </a:r>
                      <a:r>
                        <a:rPr dirty="0" sz="4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US-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95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Beatty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NT002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Big</a:t>
                      </a:r>
                      <a:r>
                        <a:rPr dirty="0" sz="45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Smokey</a:t>
                      </a:r>
                      <a:r>
                        <a:rPr dirty="0" sz="450" spc="2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Maintenance</a:t>
                      </a:r>
                      <a:r>
                        <a:rPr dirty="0" sz="45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Station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NT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NDOT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SR</a:t>
                      </a:r>
                      <a:r>
                        <a:rPr dirty="0" sz="4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376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NY</a:t>
                      </a:r>
                      <a:r>
                        <a:rPr dirty="0" sz="4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MP</a:t>
                      </a:r>
                      <a:r>
                        <a:rPr dirty="0" sz="4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53.36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Smoky</a:t>
                      </a:r>
                      <a:r>
                        <a:rPr dirty="0" sz="45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Valley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NT003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Blue</a:t>
                      </a:r>
                      <a:r>
                        <a:rPr dirty="0" sz="450" spc="2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Jay</a:t>
                      </a:r>
                      <a:r>
                        <a:rPr dirty="0" sz="45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Maintenance</a:t>
                      </a:r>
                      <a:r>
                        <a:rPr dirty="0" sz="450" spc="2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Station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NT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NDOT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US</a:t>
                      </a:r>
                      <a:r>
                        <a:rPr dirty="0" sz="4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4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NY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MP</a:t>
                      </a:r>
                      <a:r>
                        <a:rPr dirty="0" sz="4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65.80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NT027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Tonopah</a:t>
                      </a:r>
                      <a:r>
                        <a:rPr dirty="0" sz="450" spc="3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Maintenance</a:t>
                      </a:r>
                      <a:r>
                        <a:rPr dirty="0" sz="450" spc="3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Station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NT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NDOT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805</a:t>
                      </a:r>
                      <a:r>
                        <a:rPr dirty="0" sz="4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Erie</a:t>
                      </a:r>
                      <a:r>
                        <a:rPr dirty="0" sz="45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Main</a:t>
                      </a:r>
                      <a:r>
                        <a:rPr dirty="0" sz="45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St.</a:t>
                      </a:r>
                      <a:r>
                        <a:rPr dirty="0" sz="45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Tonopah,</a:t>
                      </a:r>
                      <a:r>
                        <a:rPr dirty="0" sz="45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5">
                          <a:latin typeface="Calibri"/>
                          <a:cs typeface="Calibri"/>
                        </a:rPr>
                        <a:t>NV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805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Erie</a:t>
                      </a:r>
                      <a:r>
                        <a:rPr dirty="0" sz="4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Main</a:t>
                      </a:r>
                      <a:r>
                        <a:rPr dirty="0" sz="4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St.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Tonopah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NT043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Old</a:t>
                      </a:r>
                      <a:r>
                        <a:rPr dirty="0" sz="45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Current</a:t>
                      </a:r>
                      <a:r>
                        <a:rPr dirty="0" sz="45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Creek</a:t>
                      </a:r>
                      <a:r>
                        <a:rPr dirty="0" sz="450" spc="25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Maintenance</a:t>
                      </a:r>
                      <a:r>
                        <a:rPr dirty="0" sz="45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Station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NT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NDOT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Currant</a:t>
                      </a:r>
                      <a:r>
                        <a:rPr dirty="0" sz="45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Creek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NW007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Kirch</a:t>
                      </a:r>
                      <a:r>
                        <a:rPr dirty="0" sz="45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Wildlife</a:t>
                      </a:r>
                      <a:r>
                        <a:rPr dirty="0" sz="45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dirty="0" sz="450" spc="2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Area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45">
                          <a:latin typeface="Calibri"/>
                          <a:cs typeface="Calibri"/>
                        </a:rPr>
                        <a:t>NW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35">
                          <a:latin typeface="Calibri"/>
                          <a:cs typeface="Calibri"/>
                        </a:rPr>
                        <a:t>NDOW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Hwy</a:t>
                      </a:r>
                      <a:r>
                        <a:rPr dirty="0" sz="4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318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32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4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4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45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Lund,</a:t>
                      </a:r>
                      <a:r>
                        <a:rPr dirty="0" sz="4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Lund,</a:t>
                      </a:r>
                      <a:r>
                        <a:rPr dirty="0" sz="4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25">
                          <a:latin typeface="Calibri"/>
                          <a:cs typeface="Calibri"/>
                        </a:rPr>
                        <a:t>NV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Hwy</a:t>
                      </a:r>
                      <a:r>
                        <a:rPr dirty="0" sz="4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318</a:t>
                      </a:r>
                      <a:r>
                        <a:rPr dirty="0" sz="4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32</a:t>
                      </a:r>
                      <a:r>
                        <a:rPr dirty="0" sz="4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4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4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4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Lund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Lund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NW011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Office</a:t>
                      </a:r>
                      <a:r>
                        <a:rPr dirty="0" sz="450" spc="2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450" spc="2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Law</a:t>
                      </a:r>
                      <a:r>
                        <a:rPr dirty="0" sz="450" spc="2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Enforcement,</a:t>
                      </a:r>
                      <a:r>
                        <a:rPr dirty="0" sz="450" spc="2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Biologists,</a:t>
                      </a:r>
                      <a:r>
                        <a:rPr dirty="0" sz="450" spc="2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Hunt</a:t>
                      </a:r>
                      <a:r>
                        <a:rPr dirty="0" sz="45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Check-</a:t>
                      </a:r>
                      <a:r>
                        <a:rPr dirty="0" sz="450" spc="-50">
                          <a:latin typeface="Calibri"/>
                          <a:cs typeface="Calibri"/>
                        </a:rPr>
                        <a:t>i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45">
                          <a:latin typeface="Calibri"/>
                          <a:cs typeface="Calibri"/>
                        </a:rPr>
                        <a:t>NW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35">
                          <a:latin typeface="Calibri"/>
                          <a:cs typeface="Calibri"/>
                        </a:rPr>
                        <a:t>NDOW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400</a:t>
                      </a:r>
                      <a:r>
                        <a:rPr dirty="0" sz="4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Howerton</a:t>
                      </a:r>
                      <a:r>
                        <a:rPr dirty="0" sz="4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Hill,</a:t>
                      </a:r>
                      <a:r>
                        <a:rPr dirty="0" sz="4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Tonopah,</a:t>
                      </a:r>
                      <a:r>
                        <a:rPr dirty="0" sz="45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45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89049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400</a:t>
                      </a:r>
                      <a:r>
                        <a:rPr dirty="0" sz="4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Howerton</a:t>
                      </a:r>
                      <a:r>
                        <a:rPr dirty="0" sz="45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Hill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Tonopah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SL007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Duckwater</a:t>
                      </a:r>
                      <a:r>
                        <a:rPr dirty="0" sz="45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Shoshone</a:t>
                      </a:r>
                      <a:r>
                        <a:rPr dirty="0" sz="450" spc="40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Elementary</a:t>
                      </a:r>
                      <a:r>
                        <a:rPr dirty="0" sz="450" spc="3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School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SL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Schools</a:t>
                      </a:r>
                      <a:r>
                        <a:rPr dirty="0" sz="4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4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Libraries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509</a:t>
                      </a:r>
                      <a:r>
                        <a:rPr dirty="0" sz="4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Rd</a:t>
                      </a:r>
                      <a:r>
                        <a:rPr dirty="0" sz="45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Duckwater</a:t>
                      </a:r>
                      <a:r>
                        <a:rPr dirty="0" sz="45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Falls,</a:t>
                      </a:r>
                      <a:r>
                        <a:rPr dirty="0" sz="4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Duckwater,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45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89314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509</a:t>
                      </a:r>
                      <a:r>
                        <a:rPr dirty="0" sz="45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Rd</a:t>
                      </a:r>
                      <a:r>
                        <a:rPr dirty="0" sz="4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Duckwater</a:t>
                      </a:r>
                      <a:r>
                        <a:rPr dirty="0" sz="45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Falls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Duckwater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SL049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Round</a:t>
                      </a:r>
                      <a:r>
                        <a:rPr dirty="0" sz="450" spc="2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Mountain</a:t>
                      </a:r>
                      <a:r>
                        <a:rPr dirty="0" sz="450" spc="25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Library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SL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Schools</a:t>
                      </a:r>
                      <a:r>
                        <a:rPr dirty="0" sz="4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4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Libraries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73</a:t>
                      </a:r>
                      <a:r>
                        <a:rPr dirty="0" sz="4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Hadley</a:t>
                      </a:r>
                      <a:r>
                        <a:rPr dirty="0" sz="4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Cir,</a:t>
                      </a:r>
                      <a:r>
                        <a:rPr dirty="0" sz="4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Round</a:t>
                      </a:r>
                      <a:r>
                        <a:rPr dirty="0" sz="45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Mountain,</a:t>
                      </a:r>
                      <a:r>
                        <a:rPr dirty="0" sz="4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89045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73</a:t>
                      </a:r>
                      <a:r>
                        <a:rPr dirty="0" sz="4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Hadley</a:t>
                      </a:r>
                      <a:r>
                        <a:rPr dirty="0" sz="4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Cir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Round</a:t>
                      </a:r>
                      <a:r>
                        <a:rPr dirty="0" sz="45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Mountain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SL050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Manhattan</a:t>
                      </a:r>
                      <a:r>
                        <a:rPr dirty="0" sz="45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Library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SL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Schools</a:t>
                      </a:r>
                      <a:r>
                        <a:rPr dirty="0" sz="4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4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Libraries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4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Mineral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Street</a:t>
                      </a:r>
                      <a:r>
                        <a:rPr dirty="0" sz="45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School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House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Gold</a:t>
                      </a:r>
                      <a:r>
                        <a:rPr dirty="0" sz="45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St,</a:t>
                      </a:r>
                      <a:r>
                        <a:rPr dirty="0" sz="4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Manhattan,</a:t>
                      </a:r>
                      <a:r>
                        <a:rPr dirty="0" sz="4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89022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4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Mineral</a:t>
                      </a:r>
                      <a:r>
                        <a:rPr dirty="0" sz="45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Street</a:t>
                      </a:r>
                      <a:r>
                        <a:rPr dirty="0" sz="45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School</a:t>
                      </a:r>
                      <a:r>
                        <a:rPr dirty="0" sz="45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House</a:t>
                      </a:r>
                      <a:r>
                        <a:rPr dirty="0" sz="45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Gold</a:t>
                      </a:r>
                      <a:r>
                        <a:rPr dirty="0" sz="4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St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Manhattan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SL051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Gabbs</a:t>
                      </a:r>
                      <a:r>
                        <a:rPr dirty="0" sz="450" spc="2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Community</a:t>
                      </a:r>
                      <a:r>
                        <a:rPr dirty="0" sz="45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Library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SL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Schools</a:t>
                      </a:r>
                      <a:r>
                        <a:rPr dirty="0" sz="4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4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Libraries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602</a:t>
                      </a:r>
                      <a:r>
                        <a:rPr dirty="0" sz="4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3rd</a:t>
                      </a:r>
                      <a:r>
                        <a:rPr dirty="0" sz="4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St,</a:t>
                      </a:r>
                      <a:r>
                        <a:rPr dirty="0" sz="4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Gabbs,</a:t>
                      </a:r>
                      <a:r>
                        <a:rPr dirty="0" sz="4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4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89409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602</a:t>
                      </a:r>
                      <a:r>
                        <a:rPr dirty="0" sz="4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3rd</a:t>
                      </a:r>
                      <a:r>
                        <a:rPr dirty="0" sz="4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St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Gabbs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UN014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Coop</a:t>
                      </a:r>
                      <a:r>
                        <a:rPr dirty="0" sz="4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Extension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45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Northern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Nye</a:t>
                      </a:r>
                      <a:r>
                        <a:rPr dirty="0" sz="45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45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Esmeralda</a:t>
                      </a:r>
                      <a:r>
                        <a:rPr dirty="0" sz="45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Count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UN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Coop-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Extension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#1</a:t>
                      </a:r>
                      <a:r>
                        <a:rPr dirty="0" sz="45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Frankie</a:t>
                      </a:r>
                      <a:r>
                        <a:rPr dirty="0" sz="45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St</a:t>
                      </a:r>
                      <a:r>
                        <a:rPr dirty="0" sz="4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Old</a:t>
                      </a:r>
                      <a:r>
                        <a:rPr dirty="0" sz="4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Courthouse,</a:t>
                      </a:r>
                      <a:r>
                        <a:rPr dirty="0" sz="45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Tonopah,</a:t>
                      </a:r>
                      <a:r>
                        <a:rPr dirty="0" sz="45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45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89049-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0231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#1</a:t>
                      </a:r>
                      <a:r>
                        <a:rPr dirty="0" sz="4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Frankie</a:t>
                      </a:r>
                      <a:r>
                        <a:rPr dirty="0" sz="4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St</a:t>
                      </a:r>
                      <a:r>
                        <a:rPr dirty="0" sz="45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Old</a:t>
                      </a:r>
                      <a:r>
                        <a:rPr dirty="0" sz="4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Courthouse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495"/>
                        </a:lnSpc>
                        <a:spcBef>
                          <a:spcPts val="5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Tonopah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455">
                <a:tc>
                  <a:txBody>
                    <a:bodyPr/>
                    <a:lstStyle/>
                    <a:p>
                      <a:pPr marL="10795">
                        <a:lnSpc>
                          <a:spcPts val="509"/>
                        </a:lnSpc>
                        <a:spcBef>
                          <a:spcPts val="5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UN018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509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Coop</a:t>
                      </a:r>
                      <a:r>
                        <a:rPr dirty="0" sz="4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Extension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45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Southern</a:t>
                      </a:r>
                      <a:r>
                        <a:rPr dirty="0" sz="4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Nye</a:t>
                      </a:r>
                      <a:r>
                        <a:rPr dirty="0" sz="45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County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5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UN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509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Coop-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Extension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509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1651</a:t>
                      </a:r>
                      <a:r>
                        <a:rPr dirty="0" sz="4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45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Calvada</a:t>
                      </a:r>
                      <a:r>
                        <a:rPr dirty="0" sz="4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Blvd,</a:t>
                      </a:r>
                      <a:r>
                        <a:rPr dirty="0" sz="4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Pahrump,</a:t>
                      </a:r>
                      <a:r>
                        <a:rPr dirty="0" sz="45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NV</a:t>
                      </a:r>
                      <a:r>
                        <a:rPr dirty="0" sz="4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89048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509"/>
                        </a:lnSpc>
                        <a:spcBef>
                          <a:spcPts val="5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1651</a:t>
                      </a:r>
                      <a:r>
                        <a:rPr dirty="0" sz="4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4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Calvada</a:t>
                      </a:r>
                      <a:r>
                        <a:rPr dirty="0" sz="4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Blvd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12065">
                        <a:lnSpc>
                          <a:spcPts val="509"/>
                        </a:lnSpc>
                        <a:spcBef>
                          <a:spcPts val="5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Pahrump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8" name="object 8" descr=""/>
          <p:cNvGrpSpPr/>
          <p:nvPr/>
        </p:nvGrpSpPr>
        <p:grpSpPr>
          <a:xfrm>
            <a:off x="368808" y="4833492"/>
            <a:ext cx="6120765" cy="3452495"/>
            <a:chOff x="368808" y="4833492"/>
            <a:chExt cx="6120765" cy="3452495"/>
          </a:xfrm>
        </p:grpSpPr>
        <p:sp>
          <p:nvSpPr>
            <p:cNvPr id="9" name="object 9" descr=""/>
            <p:cNvSpPr/>
            <p:nvPr/>
          </p:nvSpPr>
          <p:spPr>
            <a:xfrm>
              <a:off x="443484" y="7053097"/>
              <a:ext cx="5893435" cy="4445"/>
            </a:xfrm>
            <a:custGeom>
              <a:avLst/>
              <a:gdLst/>
              <a:ahLst/>
              <a:cxnLst/>
              <a:rect l="l" t="t" r="r" b="b"/>
              <a:pathLst>
                <a:path w="5893435" h="4445">
                  <a:moveTo>
                    <a:pt x="4495" y="2057"/>
                  </a:moveTo>
                  <a:lnTo>
                    <a:pt x="3835" y="609"/>
                  </a:lnTo>
                  <a:lnTo>
                    <a:pt x="2247" y="0"/>
                  </a:lnTo>
                  <a:lnTo>
                    <a:pt x="647" y="609"/>
                  </a:lnTo>
                  <a:lnTo>
                    <a:pt x="0" y="2057"/>
                  </a:lnTo>
                  <a:lnTo>
                    <a:pt x="647" y="3517"/>
                  </a:lnTo>
                  <a:lnTo>
                    <a:pt x="2247" y="4114"/>
                  </a:lnTo>
                  <a:lnTo>
                    <a:pt x="3835" y="3517"/>
                  </a:lnTo>
                  <a:lnTo>
                    <a:pt x="4495" y="2057"/>
                  </a:lnTo>
                  <a:close/>
                </a:path>
                <a:path w="5893435" h="4445">
                  <a:moveTo>
                    <a:pt x="229577" y="2057"/>
                  </a:moveTo>
                  <a:lnTo>
                    <a:pt x="228917" y="609"/>
                  </a:lnTo>
                  <a:lnTo>
                    <a:pt x="227330" y="0"/>
                  </a:lnTo>
                  <a:lnTo>
                    <a:pt x="225729" y="609"/>
                  </a:lnTo>
                  <a:lnTo>
                    <a:pt x="225069" y="2057"/>
                  </a:lnTo>
                  <a:lnTo>
                    <a:pt x="225729" y="3517"/>
                  </a:lnTo>
                  <a:lnTo>
                    <a:pt x="227330" y="4114"/>
                  </a:lnTo>
                  <a:lnTo>
                    <a:pt x="228917" y="3517"/>
                  </a:lnTo>
                  <a:lnTo>
                    <a:pt x="229577" y="2057"/>
                  </a:lnTo>
                  <a:close/>
                </a:path>
                <a:path w="5893435" h="4445">
                  <a:moveTo>
                    <a:pt x="1629727" y="2057"/>
                  </a:moveTo>
                  <a:lnTo>
                    <a:pt x="1629067" y="609"/>
                  </a:lnTo>
                  <a:lnTo>
                    <a:pt x="1627479" y="0"/>
                  </a:lnTo>
                  <a:lnTo>
                    <a:pt x="1625879" y="609"/>
                  </a:lnTo>
                  <a:lnTo>
                    <a:pt x="1625219" y="2057"/>
                  </a:lnTo>
                  <a:lnTo>
                    <a:pt x="1625879" y="3517"/>
                  </a:lnTo>
                  <a:lnTo>
                    <a:pt x="1627479" y="4114"/>
                  </a:lnTo>
                  <a:lnTo>
                    <a:pt x="1629067" y="3517"/>
                  </a:lnTo>
                  <a:lnTo>
                    <a:pt x="1629727" y="2057"/>
                  </a:lnTo>
                  <a:close/>
                </a:path>
                <a:path w="5893435" h="4445">
                  <a:moveTo>
                    <a:pt x="1985416" y="2057"/>
                  </a:moveTo>
                  <a:lnTo>
                    <a:pt x="1984756" y="609"/>
                  </a:lnTo>
                  <a:lnTo>
                    <a:pt x="1983168" y="0"/>
                  </a:lnTo>
                  <a:lnTo>
                    <a:pt x="1981568" y="609"/>
                  </a:lnTo>
                  <a:lnTo>
                    <a:pt x="1980920" y="2057"/>
                  </a:lnTo>
                  <a:lnTo>
                    <a:pt x="1981568" y="3517"/>
                  </a:lnTo>
                  <a:lnTo>
                    <a:pt x="1983168" y="4114"/>
                  </a:lnTo>
                  <a:lnTo>
                    <a:pt x="1984756" y="3517"/>
                  </a:lnTo>
                  <a:lnTo>
                    <a:pt x="1985416" y="2057"/>
                  </a:lnTo>
                  <a:close/>
                </a:path>
                <a:path w="5893435" h="4445">
                  <a:moveTo>
                    <a:pt x="2548166" y="2057"/>
                  </a:moveTo>
                  <a:lnTo>
                    <a:pt x="2547505" y="609"/>
                  </a:lnTo>
                  <a:lnTo>
                    <a:pt x="2545918" y="0"/>
                  </a:lnTo>
                  <a:lnTo>
                    <a:pt x="2544318" y="609"/>
                  </a:lnTo>
                  <a:lnTo>
                    <a:pt x="2543657" y="2057"/>
                  </a:lnTo>
                  <a:lnTo>
                    <a:pt x="2544318" y="3517"/>
                  </a:lnTo>
                  <a:lnTo>
                    <a:pt x="2545918" y="4114"/>
                  </a:lnTo>
                  <a:lnTo>
                    <a:pt x="2547505" y="3517"/>
                  </a:lnTo>
                  <a:lnTo>
                    <a:pt x="2548166" y="2057"/>
                  </a:lnTo>
                  <a:close/>
                </a:path>
                <a:path w="5893435" h="4445">
                  <a:moveTo>
                    <a:pt x="4294822" y="2057"/>
                  </a:moveTo>
                  <a:lnTo>
                    <a:pt x="4294162" y="609"/>
                  </a:lnTo>
                  <a:lnTo>
                    <a:pt x="4292574" y="0"/>
                  </a:lnTo>
                  <a:lnTo>
                    <a:pt x="4290987" y="609"/>
                  </a:lnTo>
                  <a:lnTo>
                    <a:pt x="4290326" y="2057"/>
                  </a:lnTo>
                  <a:lnTo>
                    <a:pt x="4290987" y="3517"/>
                  </a:lnTo>
                  <a:lnTo>
                    <a:pt x="4292574" y="4114"/>
                  </a:lnTo>
                  <a:lnTo>
                    <a:pt x="4294162" y="3517"/>
                  </a:lnTo>
                  <a:lnTo>
                    <a:pt x="4294822" y="2057"/>
                  </a:lnTo>
                  <a:close/>
                </a:path>
                <a:path w="5893435" h="4445">
                  <a:moveTo>
                    <a:pt x="5429377" y="2057"/>
                  </a:moveTo>
                  <a:lnTo>
                    <a:pt x="5428716" y="609"/>
                  </a:lnTo>
                  <a:lnTo>
                    <a:pt x="5427129" y="0"/>
                  </a:lnTo>
                  <a:lnTo>
                    <a:pt x="5425541" y="609"/>
                  </a:lnTo>
                  <a:lnTo>
                    <a:pt x="5424881" y="2057"/>
                  </a:lnTo>
                  <a:lnTo>
                    <a:pt x="5425541" y="3517"/>
                  </a:lnTo>
                  <a:lnTo>
                    <a:pt x="5427129" y="4114"/>
                  </a:lnTo>
                  <a:lnTo>
                    <a:pt x="5428716" y="3517"/>
                  </a:lnTo>
                  <a:lnTo>
                    <a:pt x="5429377" y="2057"/>
                  </a:lnTo>
                  <a:close/>
                </a:path>
                <a:path w="5893435" h="4445">
                  <a:moveTo>
                    <a:pt x="5893041" y="2057"/>
                  </a:moveTo>
                  <a:lnTo>
                    <a:pt x="5892381" y="609"/>
                  </a:lnTo>
                  <a:lnTo>
                    <a:pt x="5890780" y="0"/>
                  </a:lnTo>
                  <a:lnTo>
                    <a:pt x="5889193" y="609"/>
                  </a:lnTo>
                  <a:lnTo>
                    <a:pt x="5888533" y="2057"/>
                  </a:lnTo>
                  <a:lnTo>
                    <a:pt x="5889193" y="3517"/>
                  </a:lnTo>
                  <a:lnTo>
                    <a:pt x="5890780" y="4114"/>
                  </a:lnTo>
                  <a:lnTo>
                    <a:pt x="5892381" y="3517"/>
                  </a:lnTo>
                  <a:lnTo>
                    <a:pt x="5893041" y="205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1000" y="7136891"/>
              <a:ext cx="6096000" cy="131445"/>
            </a:xfrm>
            <a:custGeom>
              <a:avLst/>
              <a:gdLst/>
              <a:ahLst/>
              <a:cxnLst/>
              <a:rect l="l" t="t" r="r" b="b"/>
              <a:pathLst>
                <a:path w="6096000" h="131445">
                  <a:moveTo>
                    <a:pt x="6096000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6096000" y="131063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1000" y="7136891"/>
              <a:ext cx="6096000" cy="131445"/>
            </a:xfrm>
            <a:custGeom>
              <a:avLst/>
              <a:gdLst/>
              <a:ahLst/>
              <a:cxnLst/>
              <a:rect l="l" t="t" r="r" b="b"/>
              <a:pathLst>
                <a:path w="6096000" h="131445">
                  <a:moveTo>
                    <a:pt x="0" y="131063"/>
                  </a:moveTo>
                  <a:lnTo>
                    <a:pt x="6096000" y="131063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131063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81000" y="4845684"/>
              <a:ext cx="6096000" cy="3428365"/>
            </a:xfrm>
            <a:custGeom>
              <a:avLst/>
              <a:gdLst/>
              <a:ahLst/>
              <a:cxnLst/>
              <a:rect l="l" t="t" r="r" b="b"/>
              <a:pathLst>
                <a:path w="6096000" h="3428365">
                  <a:moveTo>
                    <a:pt x="0" y="3428111"/>
                  </a:moveTo>
                  <a:lnTo>
                    <a:pt x="6096000" y="3428111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68300" y="4323029"/>
            <a:ext cx="901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52525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368300" y="8300415"/>
            <a:ext cx="901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52525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89141" y="23876"/>
            <a:ext cx="687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7/28/2022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/>
              <a:t>Beatty</a:t>
            </a:r>
            <a:r>
              <a:rPr dirty="0" sz="2150" spc="-40"/>
              <a:t> </a:t>
            </a:r>
            <a:r>
              <a:rPr dirty="0" sz="2150"/>
              <a:t>--</a:t>
            </a:r>
            <a:r>
              <a:rPr dirty="0" sz="2150" spc="-50"/>
              <a:t> </a:t>
            </a:r>
            <a:r>
              <a:rPr dirty="0" sz="2150"/>
              <a:t>State</a:t>
            </a:r>
            <a:r>
              <a:rPr dirty="0" sz="2150" spc="-40"/>
              <a:t> </a:t>
            </a:r>
            <a:r>
              <a:rPr dirty="0" sz="2150"/>
              <a:t>and</a:t>
            </a:r>
            <a:r>
              <a:rPr dirty="0" sz="2150" spc="-35"/>
              <a:t> </a:t>
            </a:r>
            <a:r>
              <a:rPr dirty="0" sz="2150"/>
              <a:t>County</a:t>
            </a:r>
            <a:r>
              <a:rPr dirty="0" sz="2150" spc="-45"/>
              <a:t> </a:t>
            </a:r>
            <a:r>
              <a:rPr dirty="0" sz="2150" spc="-10"/>
              <a:t>Facilities</a:t>
            </a:r>
            <a:endParaRPr sz="2150"/>
          </a:p>
        </p:txBody>
      </p:sp>
      <p:grpSp>
        <p:nvGrpSpPr>
          <p:cNvPr id="4" name="object 4" descr=""/>
          <p:cNvGrpSpPr/>
          <p:nvPr/>
        </p:nvGrpSpPr>
        <p:grpSpPr>
          <a:xfrm>
            <a:off x="4232147" y="1115567"/>
            <a:ext cx="358140" cy="754380"/>
            <a:chOff x="4232147" y="1115567"/>
            <a:chExt cx="358140" cy="7543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147" y="1115567"/>
              <a:ext cx="358139" cy="28955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1009" y="1543811"/>
              <a:ext cx="115570" cy="13106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0153" y="1738883"/>
              <a:ext cx="115570" cy="13106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4414773" y="1545463"/>
            <a:ext cx="1233170" cy="31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Calibri"/>
                <a:cs typeface="Calibri"/>
              </a:rPr>
              <a:t>NT001</a:t>
            </a:r>
            <a:r>
              <a:rPr dirty="0" sz="600" spc="3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-</a:t>
            </a:r>
            <a:r>
              <a:rPr dirty="0" sz="600">
                <a:latin typeface="Calibri"/>
                <a:cs typeface="Calibri"/>
              </a:rPr>
              <a:t>-</a:t>
            </a:r>
            <a:r>
              <a:rPr dirty="0" sz="600" spc="-5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Beatty</a:t>
            </a:r>
            <a:r>
              <a:rPr dirty="0" sz="600" spc="10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Maintenance</a:t>
            </a:r>
            <a:r>
              <a:rPr dirty="0" sz="600" spc="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Station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dirty="0" sz="600">
                <a:latin typeface="Calibri"/>
                <a:cs typeface="Calibri"/>
              </a:rPr>
              <a:t>CT029 </a:t>
            </a:r>
            <a:r>
              <a:rPr dirty="0" sz="600" spc="-10">
                <a:latin typeface="Calibri"/>
                <a:cs typeface="Calibri"/>
              </a:rPr>
              <a:t>-</a:t>
            </a:r>
            <a:r>
              <a:rPr dirty="0" sz="600">
                <a:latin typeface="Calibri"/>
                <a:cs typeface="Calibri"/>
              </a:rPr>
              <a:t>-</a:t>
            </a:r>
            <a:r>
              <a:rPr dirty="0" sz="600" spc="-10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Beatty</a:t>
            </a:r>
            <a:r>
              <a:rPr dirty="0" sz="600" spc="-2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Township </a:t>
            </a:r>
            <a:r>
              <a:rPr dirty="0" sz="600">
                <a:latin typeface="Calibri"/>
                <a:cs typeface="Calibri"/>
              </a:rPr>
              <a:t>Justice</a:t>
            </a:r>
            <a:r>
              <a:rPr dirty="0" sz="600" spc="10">
                <a:latin typeface="Calibri"/>
                <a:cs typeface="Calibri"/>
              </a:rPr>
              <a:t> </a:t>
            </a:r>
            <a:r>
              <a:rPr dirty="0" sz="600" spc="-20">
                <a:latin typeface="Calibri"/>
                <a:cs typeface="Calibri"/>
              </a:rPr>
              <a:t>Court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80618" y="1080071"/>
            <a:ext cx="3678554" cy="3196590"/>
            <a:chOff x="380618" y="1080071"/>
            <a:chExt cx="3678554" cy="319659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143" y="1089659"/>
              <a:ext cx="3659124" cy="317754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85381" y="1084833"/>
              <a:ext cx="3669029" cy="3187065"/>
            </a:xfrm>
            <a:custGeom>
              <a:avLst/>
              <a:gdLst/>
              <a:ahLst/>
              <a:cxnLst/>
              <a:rect l="l" t="t" r="r" b="b"/>
              <a:pathLst>
                <a:path w="3669029" h="3187065">
                  <a:moveTo>
                    <a:pt x="0" y="3187064"/>
                  </a:moveTo>
                  <a:lnTo>
                    <a:pt x="3668649" y="3187064"/>
                  </a:lnTo>
                  <a:lnTo>
                    <a:pt x="3668649" y="0"/>
                  </a:lnTo>
                  <a:lnTo>
                    <a:pt x="0" y="0"/>
                  </a:lnTo>
                  <a:lnTo>
                    <a:pt x="0" y="31870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1092" y="4142232"/>
              <a:ext cx="1386840" cy="9296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86384" y="3547872"/>
              <a:ext cx="882650" cy="253365"/>
            </a:xfrm>
            <a:custGeom>
              <a:avLst/>
              <a:gdLst/>
              <a:ahLst/>
              <a:cxnLst/>
              <a:rect l="l" t="t" r="r" b="b"/>
              <a:pathLst>
                <a:path w="882650" h="253364">
                  <a:moveTo>
                    <a:pt x="882396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882396" y="252984"/>
                  </a:lnTo>
                  <a:lnTo>
                    <a:pt x="882396" y="0"/>
                  </a:lnTo>
                  <a:close/>
                </a:path>
              </a:pathLst>
            </a:custGeom>
            <a:solidFill>
              <a:srgbClr val="44536A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786383" y="3547871"/>
            <a:ext cx="882650" cy="253365"/>
          </a:xfrm>
          <a:prstGeom prst="rect">
            <a:avLst/>
          </a:prstGeom>
          <a:ln w="6350">
            <a:solidFill>
              <a:srgbClr val="9DC3E6"/>
            </a:solidFill>
          </a:ln>
        </p:spPr>
        <p:txBody>
          <a:bodyPr wrap="square" lIns="0" tIns="19050" rIns="0" bIns="0" rtlCol="0" vert="horz">
            <a:spAutoFit/>
          </a:bodyPr>
          <a:lstStyle/>
          <a:p>
            <a:pPr marL="45085" marR="144780">
              <a:lnSpc>
                <a:spcPct val="100000"/>
              </a:lnSpc>
              <a:spcBef>
                <a:spcPts val="150"/>
              </a:spcBef>
            </a:pPr>
            <a:r>
              <a:rPr dirty="0" sz="450">
                <a:solidFill>
                  <a:srgbClr val="FFFFFF"/>
                </a:solidFill>
                <a:latin typeface="Calibri"/>
                <a:cs typeface="Calibri"/>
              </a:rPr>
              <a:t>Bill</a:t>
            </a:r>
            <a:r>
              <a:rPr dirty="0" sz="4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50">
                <a:solidFill>
                  <a:srgbClr val="FFFFFF"/>
                </a:solidFill>
                <a:latin typeface="Calibri"/>
                <a:cs typeface="Calibri"/>
              </a:rPr>
              <a:t>Sullivan</a:t>
            </a:r>
            <a:r>
              <a:rPr dirty="0" sz="4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50">
                <a:solidFill>
                  <a:srgbClr val="FFFFFF"/>
                </a:solidFill>
                <a:latin typeface="Calibri"/>
                <a:cs typeface="Calibri"/>
              </a:rPr>
              <a:t>Justice</a:t>
            </a:r>
            <a:r>
              <a:rPr dirty="0" sz="4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50" spc="-1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r>
              <a:rPr dirty="0" sz="4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50" spc="-10">
                <a:solidFill>
                  <a:srgbClr val="FFFFFF"/>
                </a:solidFill>
                <a:latin typeface="Calibri"/>
                <a:cs typeface="Calibri"/>
              </a:rPr>
              <a:t>Sheriff's</a:t>
            </a:r>
            <a:r>
              <a:rPr dirty="0" sz="450">
                <a:solidFill>
                  <a:srgbClr val="FFFFFF"/>
                </a:solidFill>
                <a:latin typeface="Calibri"/>
                <a:cs typeface="Calibri"/>
              </a:rPr>
              <a:t> Office</a:t>
            </a:r>
            <a:r>
              <a:rPr dirty="0" sz="4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5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5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r>
              <a:rPr dirty="0" sz="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50" spc="-2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r>
              <a:rPr dirty="0" sz="45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50" spc="-10">
                <a:solidFill>
                  <a:srgbClr val="FFFFFF"/>
                </a:solidFill>
                <a:latin typeface="Calibri"/>
                <a:cs typeface="Calibri"/>
              </a:rPr>
              <a:t>Command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208392" y="2014727"/>
            <a:ext cx="5258435" cy="2068195"/>
            <a:chOff x="1208392" y="2014727"/>
            <a:chExt cx="5258435" cy="2068195"/>
          </a:xfrm>
        </p:grpSpPr>
        <p:sp>
          <p:nvSpPr>
            <p:cNvPr id="16" name="object 16" descr=""/>
            <p:cNvSpPr/>
            <p:nvPr/>
          </p:nvSpPr>
          <p:spPr>
            <a:xfrm>
              <a:off x="1208392" y="3800855"/>
              <a:ext cx="38100" cy="165735"/>
            </a:xfrm>
            <a:custGeom>
              <a:avLst/>
              <a:gdLst/>
              <a:ahLst/>
              <a:cxnLst/>
              <a:rect l="l" t="t" r="r" b="b"/>
              <a:pathLst>
                <a:path w="38100" h="165735">
                  <a:moveTo>
                    <a:pt x="15869" y="127275"/>
                  </a:moveTo>
                  <a:lnTo>
                    <a:pt x="0" y="127381"/>
                  </a:lnTo>
                  <a:lnTo>
                    <a:pt x="19240" y="165354"/>
                  </a:lnTo>
                  <a:lnTo>
                    <a:pt x="34904" y="133604"/>
                  </a:lnTo>
                  <a:lnTo>
                    <a:pt x="15900" y="133604"/>
                  </a:lnTo>
                  <a:lnTo>
                    <a:pt x="15869" y="127275"/>
                  </a:lnTo>
                  <a:close/>
                </a:path>
                <a:path w="38100" h="165735">
                  <a:moveTo>
                    <a:pt x="22219" y="127232"/>
                  </a:moveTo>
                  <a:lnTo>
                    <a:pt x="15869" y="127275"/>
                  </a:lnTo>
                  <a:lnTo>
                    <a:pt x="15900" y="133604"/>
                  </a:lnTo>
                  <a:lnTo>
                    <a:pt x="22250" y="133604"/>
                  </a:lnTo>
                  <a:lnTo>
                    <a:pt x="22219" y="127232"/>
                  </a:lnTo>
                  <a:close/>
                </a:path>
                <a:path w="38100" h="165735">
                  <a:moveTo>
                    <a:pt x="38100" y="127127"/>
                  </a:moveTo>
                  <a:lnTo>
                    <a:pt x="22219" y="127232"/>
                  </a:lnTo>
                  <a:lnTo>
                    <a:pt x="22250" y="133604"/>
                  </a:lnTo>
                  <a:lnTo>
                    <a:pt x="34904" y="133604"/>
                  </a:lnTo>
                  <a:lnTo>
                    <a:pt x="38100" y="127127"/>
                  </a:lnTo>
                  <a:close/>
                </a:path>
                <a:path w="38100" h="165735">
                  <a:moveTo>
                    <a:pt x="21602" y="0"/>
                  </a:moveTo>
                  <a:lnTo>
                    <a:pt x="15252" y="0"/>
                  </a:lnTo>
                  <a:lnTo>
                    <a:pt x="15869" y="127275"/>
                  </a:lnTo>
                  <a:lnTo>
                    <a:pt x="22219" y="127232"/>
                  </a:lnTo>
                  <a:lnTo>
                    <a:pt x="21602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9960" y="2014727"/>
              <a:ext cx="2976372" cy="10668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2057" y="2351341"/>
              <a:ext cx="1204245" cy="173101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1073" y="2142553"/>
              <a:ext cx="1171828" cy="180339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2049907" y="3911854"/>
            <a:ext cx="321310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-10">
                <a:latin typeface="Calibri"/>
                <a:cs typeface="Calibri"/>
              </a:rPr>
              <a:t>1,594.27</a:t>
            </a:r>
            <a:r>
              <a:rPr dirty="0" sz="400">
                <a:latin typeface="Calibri"/>
                <a:cs typeface="Calibri"/>
              </a:rPr>
              <a:t> US</a:t>
            </a:r>
            <a:r>
              <a:rPr dirty="0" sz="400" spc="30">
                <a:latin typeface="Calibri"/>
                <a:cs typeface="Calibri"/>
              </a:rPr>
              <a:t> </a:t>
            </a:r>
            <a:r>
              <a:rPr dirty="0" sz="400" spc="-25">
                <a:latin typeface="Calibri"/>
                <a:cs typeface="Calibri"/>
              </a:rPr>
              <a:t>Ft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381000" y="868680"/>
            <a:ext cx="6096000" cy="3428365"/>
          </a:xfrm>
          <a:custGeom>
            <a:avLst/>
            <a:gdLst/>
            <a:ahLst/>
            <a:cxnLst/>
            <a:rect l="l" t="t" r="r" b="b"/>
            <a:pathLst>
              <a:path w="6096000" h="3428365">
                <a:moveTo>
                  <a:pt x="0" y="3428111"/>
                </a:moveTo>
                <a:lnTo>
                  <a:pt x="6096000" y="3428111"/>
                </a:lnTo>
                <a:lnTo>
                  <a:pt x="6096000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414019" y="4765929"/>
            <a:ext cx="48075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0">
                <a:latin typeface="Calibri Light"/>
                <a:cs typeface="Calibri Light"/>
              </a:rPr>
              <a:t>Currant</a:t>
            </a:r>
            <a:r>
              <a:rPr dirty="0" sz="2200" spc="-50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Creek</a:t>
            </a:r>
            <a:r>
              <a:rPr dirty="0" sz="2200" spc="-45" b="0">
                <a:latin typeface="Calibri Light"/>
                <a:cs typeface="Calibri Light"/>
              </a:rPr>
              <a:t> </a:t>
            </a:r>
            <a:r>
              <a:rPr dirty="0" sz="2200" spc="-20" b="0">
                <a:latin typeface="Calibri Light"/>
                <a:cs typeface="Calibri Light"/>
              </a:rPr>
              <a:t>-</a:t>
            </a:r>
            <a:r>
              <a:rPr dirty="0" sz="2200" b="0">
                <a:latin typeface="Calibri Light"/>
                <a:cs typeface="Calibri Light"/>
              </a:rPr>
              <a:t>-</a:t>
            </a:r>
            <a:r>
              <a:rPr dirty="0" sz="2200" spc="-65" b="0">
                <a:latin typeface="Calibri Light"/>
                <a:cs typeface="Calibri Light"/>
              </a:rPr>
              <a:t> </a:t>
            </a:r>
            <a:r>
              <a:rPr dirty="0" sz="2200" spc="-10" b="0">
                <a:latin typeface="Calibri Light"/>
                <a:cs typeface="Calibri Light"/>
              </a:rPr>
              <a:t>State</a:t>
            </a:r>
            <a:r>
              <a:rPr dirty="0" sz="2200" spc="-50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and</a:t>
            </a:r>
            <a:r>
              <a:rPr dirty="0" sz="2200" spc="-60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County</a:t>
            </a:r>
            <a:r>
              <a:rPr dirty="0" sz="2200" spc="-55" b="0">
                <a:latin typeface="Calibri Light"/>
                <a:cs typeface="Calibri Light"/>
              </a:rPr>
              <a:t> </a:t>
            </a:r>
            <a:r>
              <a:rPr dirty="0" sz="2200" spc="-10" b="0">
                <a:latin typeface="Calibri Light"/>
                <a:cs typeface="Calibri Light"/>
              </a:rPr>
              <a:t>Facilities</a:t>
            </a:r>
            <a:endParaRPr sz="2200">
              <a:latin typeface="Calibri Light"/>
              <a:cs typeface="Calibri Light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411979" y="5117591"/>
            <a:ext cx="356870" cy="624840"/>
            <a:chOff x="4411979" y="5117591"/>
            <a:chExt cx="356870" cy="624840"/>
          </a:xfrm>
        </p:grpSpPr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1979" y="5117591"/>
              <a:ext cx="356615" cy="29108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7417" y="5612891"/>
              <a:ext cx="115569" cy="129539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4631182" y="5614161"/>
            <a:ext cx="15233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Calibri"/>
                <a:cs typeface="Calibri"/>
              </a:rPr>
              <a:t>NT043</a:t>
            </a:r>
            <a:r>
              <a:rPr dirty="0" sz="600" spc="30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-</a:t>
            </a:r>
            <a:r>
              <a:rPr dirty="0" sz="600">
                <a:latin typeface="Calibri"/>
                <a:cs typeface="Calibri"/>
              </a:rPr>
              <a:t>- Old</a:t>
            </a:r>
            <a:r>
              <a:rPr dirty="0" sz="600" spc="20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Current</a:t>
            </a:r>
            <a:r>
              <a:rPr dirty="0" sz="600" spc="5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Creek </a:t>
            </a:r>
            <a:r>
              <a:rPr dirty="0" sz="600" spc="-10">
                <a:latin typeface="Calibri"/>
                <a:cs typeface="Calibri"/>
              </a:rPr>
              <a:t>Maintenance</a:t>
            </a:r>
            <a:r>
              <a:rPr dirty="0" sz="600" spc="1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Station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368808" y="4833492"/>
            <a:ext cx="6120765" cy="3452495"/>
            <a:chOff x="368808" y="4833492"/>
            <a:chExt cx="6120765" cy="3452495"/>
          </a:xfrm>
        </p:grpSpPr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6908" y="5096255"/>
              <a:ext cx="3944112" cy="3144012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402145" y="5091493"/>
              <a:ext cx="3954145" cy="3154045"/>
            </a:xfrm>
            <a:custGeom>
              <a:avLst/>
              <a:gdLst/>
              <a:ahLst/>
              <a:cxnLst/>
              <a:rect l="l" t="t" r="r" b="b"/>
              <a:pathLst>
                <a:path w="3954145" h="3154045">
                  <a:moveTo>
                    <a:pt x="0" y="3153537"/>
                  </a:moveTo>
                  <a:lnTo>
                    <a:pt x="3953637" y="3153537"/>
                  </a:lnTo>
                  <a:lnTo>
                    <a:pt x="3953637" y="0"/>
                  </a:lnTo>
                  <a:lnTo>
                    <a:pt x="0" y="0"/>
                  </a:lnTo>
                  <a:lnTo>
                    <a:pt x="0" y="31535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47772" y="8075675"/>
              <a:ext cx="1552955" cy="12191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7996" y="6268211"/>
              <a:ext cx="2638044" cy="347471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54024" y="5522975"/>
              <a:ext cx="3283585" cy="2611120"/>
            </a:xfrm>
            <a:custGeom>
              <a:avLst/>
              <a:gdLst/>
              <a:ahLst/>
              <a:cxnLst/>
              <a:rect l="l" t="t" r="r" b="b"/>
              <a:pathLst>
                <a:path w="3283585" h="2611120">
                  <a:moveTo>
                    <a:pt x="0" y="2610993"/>
                  </a:moveTo>
                  <a:lnTo>
                    <a:pt x="328307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45644" y="6346602"/>
              <a:ext cx="428307" cy="38766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381000" y="4845684"/>
              <a:ext cx="6096000" cy="3428365"/>
            </a:xfrm>
            <a:custGeom>
              <a:avLst/>
              <a:gdLst/>
              <a:ahLst/>
              <a:cxnLst/>
              <a:rect l="l" t="t" r="r" b="b"/>
              <a:pathLst>
                <a:path w="6096000" h="3428365">
                  <a:moveTo>
                    <a:pt x="0" y="3428111"/>
                  </a:moveTo>
                  <a:lnTo>
                    <a:pt x="6096000" y="3428111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368300" y="4323029"/>
            <a:ext cx="901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52525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36" name="object 36" descr=""/>
          <p:cNvSpPr txBox="1"/>
          <p:nvPr/>
        </p:nvSpPr>
        <p:spPr>
          <a:xfrm>
            <a:off x="368300" y="8300415"/>
            <a:ext cx="901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52525"/>
                </a:solidFill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89141" y="23876"/>
            <a:ext cx="687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7/28/2022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South</a:t>
            </a:r>
            <a:r>
              <a:rPr dirty="0" spc="-50"/>
              <a:t> </a:t>
            </a:r>
            <a:r>
              <a:rPr dirty="0"/>
              <a:t>Gabbs</a:t>
            </a:r>
            <a:r>
              <a:rPr dirty="0" spc="-45"/>
              <a:t> </a:t>
            </a:r>
            <a:r>
              <a:rPr dirty="0" spc="-20"/>
              <a:t>-</a:t>
            </a:r>
            <a:r>
              <a:rPr dirty="0"/>
              <a:t>-</a:t>
            </a:r>
            <a:r>
              <a:rPr dirty="0" spc="-55"/>
              <a:t> </a:t>
            </a:r>
            <a:r>
              <a:rPr dirty="0" spc="-10"/>
              <a:t>State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/>
              <a:t>County</a:t>
            </a:r>
            <a:r>
              <a:rPr dirty="0" spc="-35"/>
              <a:t> </a:t>
            </a:r>
            <a:r>
              <a:rPr dirty="0" spc="-10"/>
              <a:t>Facilities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4288535" y="1223772"/>
            <a:ext cx="482600" cy="641985"/>
            <a:chOff x="4288535" y="1223772"/>
            <a:chExt cx="482600" cy="64198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8535" y="1223772"/>
              <a:ext cx="356615" cy="28955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5057" y="1734312"/>
              <a:ext cx="115570" cy="13106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799838" y="1735581"/>
            <a:ext cx="10883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Calibri"/>
                <a:cs typeface="Calibri"/>
              </a:rPr>
              <a:t>SL051 </a:t>
            </a:r>
            <a:r>
              <a:rPr dirty="0" sz="600" spc="-10">
                <a:latin typeface="Calibri"/>
                <a:cs typeface="Calibri"/>
              </a:rPr>
              <a:t>-</a:t>
            </a:r>
            <a:r>
              <a:rPr dirty="0" sz="600">
                <a:latin typeface="Calibri"/>
                <a:cs typeface="Calibri"/>
              </a:rPr>
              <a:t>-</a:t>
            </a:r>
            <a:r>
              <a:rPr dirty="0" sz="600" spc="-20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Gabbs</a:t>
            </a:r>
            <a:r>
              <a:rPr dirty="0" sz="600" spc="-15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Community </a:t>
            </a:r>
            <a:r>
              <a:rPr dirty="0" sz="600" spc="-10">
                <a:latin typeface="Calibri"/>
                <a:cs typeface="Calibri"/>
              </a:rPr>
              <a:t>Library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26338" y="1194371"/>
            <a:ext cx="3882390" cy="3076575"/>
            <a:chOff x="426338" y="1194371"/>
            <a:chExt cx="3882390" cy="307657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863" y="1203959"/>
              <a:ext cx="3863340" cy="305714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31101" y="1199133"/>
              <a:ext cx="3872865" cy="3067050"/>
            </a:xfrm>
            <a:custGeom>
              <a:avLst/>
              <a:gdLst/>
              <a:ahLst/>
              <a:cxnLst/>
              <a:rect l="l" t="t" r="r" b="b"/>
              <a:pathLst>
                <a:path w="3872865" h="3067050">
                  <a:moveTo>
                    <a:pt x="0" y="3066669"/>
                  </a:moveTo>
                  <a:lnTo>
                    <a:pt x="3872865" y="3066669"/>
                  </a:lnTo>
                  <a:lnTo>
                    <a:pt x="3872865" y="0"/>
                  </a:lnTo>
                  <a:lnTo>
                    <a:pt x="0" y="0"/>
                  </a:lnTo>
                  <a:lnTo>
                    <a:pt x="0" y="30666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674875" y="1691639"/>
              <a:ext cx="692150" cy="106680"/>
            </a:xfrm>
            <a:custGeom>
              <a:avLst/>
              <a:gdLst/>
              <a:ahLst/>
              <a:cxnLst/>
              <a:rect l="l" t="t" r="r" b="b"/>
              <a:pathLst>
                <a:path w="692150" h="106680">
                  <a:moveTo>
                    <a:pt x="691895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691895" y="106679"/>
                  </a:lnTo>
                  <a:lnTo>
                    <a:pt x="691895" y="0"/>
                  </a:lnTo>
                  <a:close/>
                </a:path>
              </a:pathLst>
            </a:custGeom>
            <a:solidFill>
              <a:srgbClr val="44536A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674876" y="1691639"/>
            <a:ext cx="692150" cy="106680"/>
          </a:xfrm>
          <a:prstGeom prst="rect">
            <a:avLst/>
          </a:prstGeom>
          <a:ln w="6350">
            <a:solidFill>
              <a:srgbClr val="9DC3E6"/>
            </a:solidFill>
          </a:ln>
        </p:spPr>
        <p:txBody>
          <a:bodyPr wrap="square" lIns="0" tIns="19050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150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Gabbs</a:t>
            </a:r>
            <a:r>
              <a:rPr dirty="0" sz="400" spc="-10">
                <a:solidFill>
                  <a:srgbClr val="FFFFFF"/>
                </a:solidFill>
                <a:latin typeface="Calibri"/>
                <a:cs typeface="Calibri"/>
              </a:rPr>
              <a:t> Library</a:t>
            </a:r>
            <a:endParaRPr sz="4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63295" y="1735740"/>
            <a:ext cx="6014085" cy="2494915"/>
            <a:chOff x="463295" y="1735740"/>
            <a:chExt cx="6014085" cy="2494915"/>
          </a:xfrm>
        </p:grpSpPr>
        <p:sp>
          <p:nvSpPr>
            <p:cNvPr id="14" name="object 14" descr=""/>
            <p:cNvSpPr/>
            <p:nvPr/>
          </p:nvSpPr>
          <p:spPr>
            <a:xfrm>
              <a:off x="2017776" y="1797431"/>
              <a:ext cx="106680" cy="312420"/>
            </a:xfrm>
            <a:custGeom>
              <a:avLst/>
              <a:gdLst/>
              <a:ahLst/>
              <a:cxnLst/>
              <a:rect l="l" t="t" r="r" b="b"/>
              <a:pathLst>
                <a:path w="106680" h="312419">
                  <a:moveTo>
                    <a:pt x="84975" y="276955"/>
                  </a:moveTo>
                  <a:lnTo>
                    <a:pt x="69723" y="281686"/>
                  </a:lnTo>
                  <a:lnTo>
                    <a:pt x="99187" y="312420"/>
                  </a:lnTo>
                  <a:lnTo>
                    <a:pt x="104061" y="283083"/>
                  </a:lnTo>
                  <a:lnTo>
                    <a:pt x="86868" y="283083"/>
                  </a:lnTo>
                  <a:lnTo>
                    <a:pt x="84975" y="276955"/>
                  </a:lnTo>
                  <a:close/>
                </a:path>
                <a:path w="106680" h="312419">
                  <a:moveTo>
                    <a:pt x="90961" y="275099"/>
                  </a:moveTo>
                  <a:lnTo>
                    <a:pt x="84975" y="276955"/>
                  </a:lnTo>
                  <a:lnTo>
                    <a:pt x="86868" y="283083"/>
                  </a:lnTo>
                  <a:lnTo>
                    <a:pt x="92837" y="281177"/>
                  </a:lnTo>
                  <a:lnTo>
                    <a:pt x="90961" y="275099"/>
                  </a:lnTo>
                  <a:close/>
                </a:path>
                <a:path w="106680" h="312419">
                  <a:moveTo>
                    <a:pt x="106172" y="270383"/>
                  </a:moveTo>
                  <a:lnTo>
                    <a:pt x="90961" y="275099"/>
                  </a:lnTo>
                  <a:lnTo>
                    <a:pt x="92837" y="281177"/>
                  </a:lnTo>
                  <a:lnTo>
                    <a:pt x="86868" y="283083"/>
                  </a:lnTo>
                  <a:lnTo>
                    <a:pt x="104061" y="283083"/>
                  </a:lnTo>
                  <a:lnTo>
                    <a:pt x="106172" y="270383"/>
                  </a:lnTo>
                  <a:close/>
                </a:path>
                <a:path w="106680" h="312419">
                  <a:moveTo>
                    <a:pt x="6096" y="0"/>
                  </a:moveTo>
                  <a:lnTo>
                    <a:pt x="0" y="1777"/>
                  </a:lnTo>
                  <a:lnTo>
                    <a:pt x="84975" y="276955"/>
                  </a:lnTo>
                  <a:lnTo>
                    <a:pt x="90961" y="275099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295" y="4108704"/>
              <a:ext cx="1394460" cy="12192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2672" y="3372611"/>
              <a:ext cx="2624328" cy="77114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4745" y="1735740"/>
              <a:ext cx="939069" cy="2155856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2483357" y="1745106"/>
            <a:ext cx="283210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-10">
                <a:latin typeface="Calibri"/>
                <a:cs typeface="Calibri"/>
              </a:rPr>
              <a:t>277.83</a:t>
            </a:r>
            <a:r>
              <a:rPr dirty="0" sz="400" spc="-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US</a:t>
            </a:r>
            <a:r>
              <a:rPr dirty="0" sz="400" spc="15">
                <a:latin typeface="Calibri"/>
                <a:cs typeface="Calibri"/>
              </a:rPr>
              <a:t> </a:t>
            </a:r>
            <a:r>
              <a:rPr dirty="0" sz="400" spc="-25">
                <a:latin typeface="Calibri"/>
                <a:cs typeface="Calibri"/>
              </a:rPr>
              <a:t>Ft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718054" y="2000757"/>
            <a:ext cx="283210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-10">
                <a:latin typeface="Calibri"/>
                <a:cs typeface="Calibri"/>
              </a:rPr>
              <a:t>369.48</a:t>
            </a:r>
            <a:r>
              <a:rPr dirty="0" sz="400" spc="-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US</a:t>
            </a:r>
            <a:r>
              <a:rPr dirty="0" sz="400" spc="15">
                <a:latin typeface="Calibri"/>
                <a:cs typeface="Calibri"/>
              </a:rPr>
              <a:t> </a:t>
            </a:r>
            <a:r>
              <a:rPr dirty="0" sz="400" spc="-25">
                <a:latin typeface="Calibri"/>
                <a:cs typeface="Calibri"/>
              </a:rPr>
              <a:t>Ft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381000" y="868680"/>
            <a:ext cx="6096000" cy="3428365"/>
          </a:xfrm>
          <a:custGeom>
            <a:avLst/>
            <a:gdLst/>
            <a:ahLst/>
            <a:cxnLst/>
            <a:rect l="l" t="t" r="r" b="b"/>
            <a:pathLst>
              <a:path w="6096000" h="3428365">
                <a:moveTo>
                  <a:pt x="0" y="3428111"/>
                </a:moveTo>
                <a:lnTo>
                  <a:pt x="6096000" y="3428111"/>
                </a:lnTo>
                <a:lnTo>
                  <a:pt x="6096000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440055" y="5097398"/>
            <a:ext cx="4382135" cy="3133090"/>
            <a:chOff x="440055" y="5097398"/>
            <a:chExt cx="4382135" cy="3133090"/>
          </a:xfrm>
        </p:grpSpPr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580" y="5106923"/>
              <a:ext cx="4000500" cy="311353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444817" y="5102161"/>
              <a:ext cx="4010025" cy="3123565"/>
            </a:xfrm>
            <a:custGeom>
              <a:avLst/>
              <a:gdLst/>
              <a:ahLst/>
              <a:cxnLst/>
              <a:rect l="l" t="t" r="r" b="b"/>
              <a:pathLst>
                <a:path w="4010025" h="3123565">
                  <a:moveTo>
                    <a:pt x="0" y="3123057"/>
                  </a:moveTo>
                  <a:lnTo>
                    <a:pt x="4010025" y="3123057"/>
                  </a:lnTo>
                  <a:lnTo>
                    <a:pt x="4010025" y="0"/>
                  </a:lnTo>
                  <a:lnTo>
                    <a:pt x="0" y="0"/>
                  </a:lnTo>
                  <a:lnTo>
                    <a:pt x="0" y="31230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5106923"/>
              <a:ext cx="358139" cy="289560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1441703" y="5964935"/>
            <a:ext cx="693420" cy="106680"/>
          </a:xfrm>
          <a:prstGeom prst="rect">
            <a:avLst/>
          </a:prstGeom>
          <a:solidFill>
            <a:srgbClr val="44536A">
              <a:alpha val="79998"/>
            </a:srgbClr>
          </a:solidFill>
          <a:ln w="6350">
            <a:solidFill>
              <a:srgbClr val="9DC3E6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5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Manhattan</a:t>
            </a:r>
            <a:r>
              <a:rPr dirty="0" sz="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" spc="-1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4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784604" y="5745479"/>
            <a:ext cx="2861310" cy="2453640"/>
            <a:chOff x="1784604" y="5745479"/>
            <a:chExt cx="2861310" cy="2453640"/>
          </a:xfrm>
        </p:grpSpPr>
        <p:sp>
          <p:nvSpPr>
            <p:cNvPr id="27" name="object 27" descr=""/>
            <p:cNvSpPr/>
            <p:nvPr/>
          </p:nvSpPr>
          <p:spPr>
            <a:xfrm>
              <a:off x="1784604" y="6070726"/>
              <a:ext cx="106680" cy="312420"/>
            </a:xfrm>
            <a:custGeom>
              <a:avLst/>
              <a:gdLst/>
              <a:ahLst/>
              <a:cxnLst/>
              <a:rect l="l" t="t" r="r" b="b"/>
              <a:pathLst>
                <a:path w="106680" h="312420">
                  <a:moveTo>
                    <a:pt x="84975" y="276955"/>
                  </a:moveTo>
                  <a:lnTo>
                    <a:pt x="69722" y="281686"/>
                  </a:lnTo>
                  <a:lnTo>
                    <a:pt x="99187" y="312420"/>
                  </a:lnTo>
                  <a:lnTo>
                    <a:pt x="104061" y="283083"/>
                  </a:lnTo>
                  <a:lnTo>
                    <a:pt x="86868" y="283083"/>
                  </a:lnTo>
                  <a:lnTo>
                    <a:pt x="84975" y="276955"/>
                  </a:lnTo>
                  <a:close/>
                </a:path>
                <a:path w="106680" h="312420">
                  <a:moveTo>
                    <a:pt x="90961" y="275099"/>
                  </a:moveTo>
                  <a:lnTo>
                    <a:pt x="84975" y="276955"/>
                  </a:lnTo>
                  <a:lnTo>
                    <a:pt x="86868" y="283083"/>
                  </a:lnTo>
                  <a:lnTo>
                    <a:pt x="92837" y="281178"/>
                  </a:lnTo>
                  <a:lnTo>
                    <a:pt x="90961" y="275099"/>
                  </a:lnTo>
                  <a:close/>
                </a:path>
                <a:path w="106680" h="312420">
                  <a:moveTo>
                    <a:pt x="106171" y="270383"/>
                  </a:moveTo>
                  <a:lnTo>
                    <a:pt x="90961" y="275099"/>
                  </a:lnTo>
                  <a:lnTo>
                    <a:pt x="92837" y="281178"/>
                  </a:lnTo>
                  <a:lnTo>
                    <a:pt x="86868" y="283083"/>
                  </a:lnTo>
                  <a:lnTo>
                    <a:pt x="104061" y="283083"/>
                  </a:lnTo>
                  <a:lnTo>
                    <a:pt x="106171" y="270383"/>
                  </a:lnTo>
                  <a:close/>
                </a:path>
                <a:path w="106680" h="312420">
                  <a:moveTo>
                    <a:pt x="6095" y="0"/>
                  </a:moveTo>
                  <a:lnTo>
                    <a:pt x="0" y="1778"/>
                  </a:lnTo>
                  <a:lnTo>
                    <a:pt x="84975" y="276955"/>
                  </a:lnTo>
                  <a:lnTo>
                    <a:pt x="90961" y="275099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30424" y="8090917"/>
              <a:ext cx="1795272" cy="10820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8674" y="5745479"/>
              <a:ext cx="116840" cy="129539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381000" y="4845684"/>
            <a:ext cx="6096000" cy="3428365"/>
          </a:xfrm>
          <a:prstGeom prst="rect">
            <a:avLst/>
          </a:prstGeom>
          <a:ln w="2438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ts val="2110"/>
              </a:lnSpc>
            </a:pPr>
            <a:r>
              <a:rPr dirty="0" sz="2200" spc="-10" b="0">
                <a:latin typeface="Calibri Light"/>
                <a:cs typeface="Calibri Light"/>
              </a:rPr>
              <a:t>Manhattan</a:t>
            </a:r>
            <a:r>
              <a:rPr dirty="0" sz="2200" spc="-40" b="0">
                <a:latin typeface="Calibri Light"/>
                <a:cs typeface="Calibri Light"/>
              </a:rPr>
              <a:t> </a:t>
            </a:r>
            <a:r>
              <a:rPr dirty="0" sz="2200" spc="-20" b="0">
                <a:latin typeface="Calibri Light"/>
                <a:cs typeface="Calibri Light"/>
              </a:rPr>
              <a:t>-</a:t>
            </a:r>
            <a:r>
              <a:rPr dirty="0" sz="2200" b="0">
                <a:latin typeface="Calibri Light"/>
                <a:cs typeface="Calibri Light"/>
              </a:rPr>
              <a:t>-</a:t>
            </a:r>
            <a:r>
              <a:rPr dirty="0" sz="2200" spc="-60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State</a:t>
            </a:r>
            <a:r>
              <a:rPr dirty="0" sz="2200" spc="-55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and</a:t>
            </a:r>
            <a:r>
              <a:rPr dirty="0" sz="2200" spc="-70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County</a:t>
            </a:r>
            <a:r>
              <a:rPr dirty="0" sz="2200" spc="-40" b="0">
                <a:latin typeface="Calibri Light"/>
                <a:cs typeface="Calibri Light"/>
              </a:rPr>
              <a:t> </a:t>
            </a:r>
            <a:r>
              <a:rPr dirty="0" sz="2200" spc="-10" b="0">
                <a:latin typeface="Calibri Light"/>
                <a:cs typeface="Calibri Light"/>
              </a:rPr>
              <a:t>Facilities</a:t>
            </a:r>
            <a:endParaRPr sz="2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algn="r" marR="949960">
              <a:lnSpc>
                <a:spcPct val="100000"/>
              </a:lnSpc>
              <a:spcBef>
                <a:spcPts val="5"/>
              </a:spcBef>
            </a:pPr>
            <a:r>
              <a:rPr dirty="0" sz="600">
                <a:latin typeface="Calibri"/>
                <a:cs typeface="Calibri"/>
              </a:rPr>
              <a:t>SL050</a:t>
            </a:r>
            <a:r>
              <a:rPr dirty="0" sz="600" spc="20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-</a:t>
            </a:r>
            <a:r>
              <a:rPr dirty="0" sz="600">
                <a:latin typeface="Calibri"/>
                <a:cs typeface="Calibri"/>
              </a:rPr>
              <a:t>-</a:t>
            </a:r>
            <a:r>
              <a:rPr dirty="0" sz="600" spc="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Manhattan</a:t>
            </a:r>
            <a:r>
              <a:rPr dirty="0" sz="600" spc="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Library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880425" y="6071615"/>
            <a:ext cx="4596765" cy="711200"/>
            <a:chOff x="1880425" y="6071615"/>
            <a:chExt cx="4596765" cy="711200"/>
          </a:xfrm>
        </p:grpSpPr>
        <p:pic>
          <p:nvPicPr>
            <p:cNvPr id="32" name="object 3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1127" y="6071615"/>
              <a:ext cx="2785872" cy="457200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885188" y="6425183"/>
              <a:ext cx="617855" cy="353060"/>
            </a:xfrm>
            <a:custGeom>
              <a:avLst/>
              <a:gdLst/>
              <a:ahLst/>
              <a:cxnLst/>
              <a:rect l="l" t="t" r="r" b="b"/>
              <a:pathLst>
                <a:path w="617855" h="353059">
                  <a:moveTo>
                    <a:pt x="0" y="0"/>
                  </a:moveTo>
                  <a:lnTo>
                    <a:pt x="617347" y="3525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91918" y="6554596"/>
              <a:ext cx="169799" cy="141731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2558033" y="6494526"/>
            <a:ext cx="405765" cy="108585"/>
          </a:xfrm>
          <a:prstGeom prst="rect">
            <a:avLst/>
          </a:prstGeom>
          <a:solidFill>
            <a:srgbClr val="FFFFFF"/>
          </a:solidFill>
          <a:ln w="4762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55"/>
              </a:spcBef>
            </a:pPr>
            <a:r>
              <a:rPr dirty="0" sz="400" spc="-10">
                <a:latin typeface="Calibri"/>
                <a:cs typeface="Calibri"/>
              </a:rPr>
              <a:t>801.91</a:t>
            </a:r>
            <a:r>
              <a:rPr dirty="0" sz="400" spc="-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US</a:t>
            </a:r>
            <a:r>
              <a:rPr dirty="0" sz="400" spc="20">
                <a:latin typeface="Calibri"/>
                <a:cs typeface="Calibri"/>
              </a:rPr>
              <a:t> </a:t>
            </a:r>
            <a:r>
              <a:rPr dirty="0" sz="400" spc="-25">
                <a:latin typeface="Calibri"/>
                <a:cs typeface="Calibri"/>
              </a:rPr>
              <a:t>Ft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36" name="object 36" descr=""/>
          <p:cNvSpPr txBox="1"/>
          <p:nvPr/>
        </p:nvSpPr>
        <p:spPr>
          <a:xfrm>
            <a:off x="368300" y="4323029"/>
            <a:ext cx="901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52525"/>
                </a:solidFill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68300" y="8300415"/>
            <a:ext cx="901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52525"/>
                </a:solidFill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89141" y="23876"/>
            <a:ext cx="687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7/28/2022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53770" y="1183703"/>
            <a:ext cx="5136515" cy="2800350"/>
            <a:chOff x="453770" y="1183703"/>
            <a:chExt cx="5136515" cy="28003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5" y="1193292"/>
              <a:ext cx="4744212" cy="27812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58533" y="1188466"/>
              <a:ext cx="4754245" cy="2790825"/>
            </a:xfrm>
            <a:custGeom>
              <a:avLst/>
              <a:gdLst/>
              <a:ahLst/>
              <a:cxnLst/>
              <a:rect l="l" t="t" r="r" b="b"/>
              <a:pathLst>
                <a:path w="4754245" h="2790825">
                  <a:moveTo>
                    <a:pt x="0" y="2790825"/>
                  </a:moveTo>
                  <a:lnTo>
                    <a:pt x="4753737" y="2790825"/>
                  </a:lnTo>
                  <a:lnTo>
                    <a:pt x="4753737" y="0"/>
                  </a:lnTo>
                  <a:lnTo>
                    <a:pt x="0" y="0"/>
                  </a:lnTo>
                  <a:lnTo>
                    <a:pt x="0" y="2790825"/>
                  </a:lnTo>
                  <a:close/>
                </a:path>
              </a:pathLst>
            </a:custGeom>
            <a:ln w="9525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5888" y="3848101"/>
              <a:ext cx="1488948" cy="9296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3416" y="1193292"/>
              <a:ext cx="356615" cy="2895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6908" y="1563624"/>
              <a:ext cx="124815" cy="117021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81000" y="868680"/>
            <a:ext cx="6096000" cy="3428365"/>
          </a:xfrm>
          <a:prstGeom prst="rect">
            <a:avLst/>
          </a:prstGeom>
          <a:ln w="2438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ts val="2440"/>
              </a:lnSpc>
            </a:pPr>
            <a:r>
              <a:rPr dirty="0" sz="2200" spc="-10" b="0">
                <a:latin typeface="Calibri Light"/>
                <a:cs typeface="Calibri Light"/>
              </a:rPr>
              <a:t>Pahrump</a:t>
            </a:r>
            <a:r>
              <a:rPr dirty="0" sz="2200" spc="-40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“The</a:t>
            </a:r>
            <a:r>
              <a:rPr dirty="0" sz="2200" spc="-45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Eye”</a:t>
            </a:r>
            <a:r>
              <a:rPr dirty="0" sz="2200" spc="-30" b="0">
                <a:latin typeface="Calibri Light"/>
                <a:cs typeface="Calibri Light"/>
              </a:rPr>
              <a:t> </a:t>
            </a:r>
            <a:r>
              <a:rPr dirty="0" sz="2200" spc="-20" b="0">
                <a:latin typeface="Calibri Light"/>
                <a:cs typeface="Calibri Light"/>
              </a:rPr>
              <a:t>-</a:t>
            </a:r>
            <a:r>
              <a:rPr dirty="0" sz="2200" b="0">
                <a:latin typeface="Calibri Light"/>
                <a:cs typeface="Calibri Light"/>
              </a:rPr>
              <a:t>-</a:t>
            </a:r>
            <a:r>
              <a:rPr dirty="0" sz="2200" spc="-45" b="0">
                <a:latin typeface="Calibri Light"/>
                <a:cs typeface="Calibri Light"/>
              </a:rPr>
              <a:t> </a:t>
            </a:r>
            <a:r>
              <a:rPr dirty="0" sz="2200" spc="-10" b="0">
                <a:latin typeface="Calibri Light"/>
                <a:cs typeface="Calibri Light"/>
              </a:rPr>
              <a:t>State</a:t>
            </a:r>
            <a:r>
              <a:rPr dirty="0" sz="2200" spc="-35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and</a:t>
            </a:r>
            <a:r>
              <a:rPr dirty="0" sz="2200" spc="-40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County</a:t>
            </a:r>
            <a:r>
              <a:rPr dirty="0" sz="2200" spc="-40" b="0">
                <a:latin typeface="Calibri Light"/>
                <a:cs typeface="Calibri Light"/>
              </a:rPr>
              <a:t> </a:t>
            </a:r>
            <a:r>
              <a:rPr dirty="0" sz="2200" spc="-10" b="0">
                <a:latin typeface="Calibri Light"/>
                <a:cs typeface="Calibri Light"/>
              </a:rPr>
              <a:t>Facilities</a:t>
            </a:r>
            <a:endParaRPr sz="2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Calibri Light"/>
              <a:cs typeface="Calibri Light"/>
            </a:endParaRPr>
          </a:p>
          <a:p>
            <a:pPr marL="5050790" marR="221615">
              <a:lnSpc>
                <a:spcPct val="100000"/>
              </a:lnSpc>
            </a:pPr>
            <a:r>
              <a:rPr dirty="0" sz="600">
                <a:latin typeface="Calibri"/>
                <a:cs typeface="Calibri"/>
              </a:rPr>
              <a:t>UN018</a:t>
            </a:r>
            <a:r>
              <a:rPr dirty="0" sz="600" spc="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-</a:t>
            </a:r>
            <a:r>
              <a:rPr dirty="0" sz="600">
                <a:latin typeface="Calibri"/>
                <a:cs typeface="Calibri"/>
              </a:rPr>
              <a:t>-</a:t>
            </a:r>
            <a:r>
              <a:rPr dirty="0" sz="600" spc="-20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Coop</a:t>
            </a:r>
            <a:r>
              <a:rPr dirty="0" sz="600" spc="-15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Extension</a:t>
            </a:r>
            <a:r>
              <a:rPr dirty="0" sz="600" spc="5">
                <a:latin typeface="Calibri"/>
                <a:cs typeface="Calibri"/>
              </a:rPr>
              <a:t> </a:t>
            </a:r>
            <a:r>
              <a:rPr dirty="0" sz="600" spc="-50">
                <a:latin typeface="Calibri"/>
                <a:cs typeface="Calibri"/>
              </a:rPr>
              <a:t>-</a:t>
            </a:r>
            <a:r>
              <a:rPr dirty="0" sz="600" spc="500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Southern</a:t>
            </a:r>
            <a:r>
              <a:rPr dirty="0" sz="600" spc="-35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Nye</a:t>
            </a:r>
            <a:r>
              <a:rPr dirty="0" sz="600" spc="-20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County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24649" y="2301049"/>
            <a:ext cx="5837555" cy="1452880"/>
            <a:chOff x="624649" y="2301049"/>
            <a:chExt cx="5837555" cy="145288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7640" y="2709671"/>
              <a:ext cx="2484119" cy="104393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29412" y="2305811"/>
              <a:ext cx="3288665" cy="688975"/>
            </a:xfrm>
            <a:custGeom>
              <a:avLst/>
              <a:gdLst/>
              <a:ahLst/>
              <a:cxnLst/>
              <a:rect l="l" t="t" r="r" b="b"/>
              <a:pathLst>
                <a:path w="3288665" h="688975">
                  <a:moveTo>
                    <a:pt x="0" y="688594"/>
                  </a:moveTo>
                  <a:lnTo>
                    <a:pt x="32885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08028" y="2562891"/>
              <a:ext cx="424878" cy="20313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414019" y="4824729"/>
            <a:ext cx="57721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5" b="0">
                <a:latin typeface="Calibri Light"/>
                <a:cs typeface="Calibri Light"/>
              </a:rPr>
              <a:t>Tonopah</a:t>
            </a:r>
            <a:r>
              <a:rPr dirty="0" sz="2000" spc="-5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Southern</a:t>
            </a:r>
            <a:r>
              <a:rPr dirty="0" sz="2000" spc="-6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Facilities</a:t>
            </a:r>
            <a:r>
              <a:rPr dirty="0" sz="2000" spc="-50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-</a:t>
            </a:r>
            <a:r>
              <a:rPr dirty="0" sz="2000" b="0">
                <a:latin typeface="Calibri Light"/>
                <a:cs typeface="Calibri Light"/>
              </a:rPr>
              <a:t>-</a:t>
            </a:r>
            <a:r>
              <a:rPr dirty="0" sz="2000" spc="-2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State</a:t>
            </a:r>
            <a:r>
              <a:rPr dirty="0" sz="2000" spc="-4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and</a:t>
            </a:r>
            <a:r>
              <a:rPr dirty="0" sz="2000" spc="-4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County</a:t>
            </a:r>
            <a:r>
              <a:rPr dirty="0" sz="2000" spc="-35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Facilities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133088" y="5134355"/>
            <a:ext cx="358140" cy="669290"/>
            <a:chOff x="4133088" y="5134355"/>
            <a:chExt cx="358140" cy="669290"/>
          </a:xfrm>
        </p:grpSpPr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3088" y="5134355"/>
              <a:ext cx="358139" cy="29108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2054" y="5489447"/>
              <a:ext cx="115570" cy="13106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54246" y="5672327"/>
              <a:ext cx="115569" cy="131063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4379214" y="5493258"/>
            <a:ext cx="1905635" cy="303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Calibri"/>
                <a:cs typeface="Calibri"/>
              </a:rPr>
              <a:t>UN014</a:t>
            </a:r>
            <a:r>
              <a:rPr dirty="0" sz="600" spc="20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-</a:t>
            </a:r>
            <a:r>
              <a:rPr dirty="0" sz="600">
                <a:latin typeface="Calibri"/>
                <a:cs typeface="Calibri"/>
              </a:rPr>
              <a:t>-</a:t>
            </a:r>
            <a:r>
              <a:rPr dirty="0" sz="600" spc="-15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Coop</a:t>
            </a:r>
            <a:r>
              <a:rPr dirty="0" sz="600" spc="-5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Extension</a:t>
            </a:r>
            <a:r>
              <a:rPr dirty="0" sz="600" spc="10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-</a:t>
            </a:r>
            <a:r>
              <a:rPr dirty="0" sz="600" spc="-5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Northern</a:t>
            </a:r>
            <a:r>
              <a:rPr dirty="0" sz="600" spc="-5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Nye /</a:t>
            </a:r>
            <a:r>
              <a:rPr dirty="0" sz="600" spc="-5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Esmeralda</a:t>
            </a:r>
            <a:r>
              <a:rPr dirty="0" sz="600">
                <a:latin typeface="Calibri"/>
                <a:cs typeface="Calibri"/>
              </a:rPr>
              <a:t> </a:t>
            </a:r>
            <a:r>
              <a:rPr dirty="0" sz="600" spc="-10">
                <a:latin typeface="Calibri"/>
                <a:cs typeface="Calibri"/>
              </a:rPr>
              <a:t>County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</a:pPr>
            <a:r>
              <a:rPr dirty="0" sz="600">
                <a:latin typeface="Calibri"/>
                <a:cs typeface="Calibri"/>
              </a:rPr>
              <a:t>CT020 </a:t>
            </a:r>
            <a:r>
              <a:rPr dirty="0" sz="600" spc="-10">
                <a:latin typeface="Calibri"/>
                <a:cs typeface="Calibri"/>
              </a:rPr>
              <a:t>-</a:t>
            </a:r>
            <a:r>
              <a:rPr dirty="0" sz="600">
                <a:latin typeface="Calibri"/>
                <a:cs typeface="Calibri"/>
              </a:rPr>
              <a:t>-</a:t>
            </a:r>
            <a:r>
              <a:rPr dirty="0" sz="600" spc="-10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Nye</a:t>
            </a:r>
            <a:r>
              <a:rPr dirty="0" sz="600" spc="-5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County</a:t>
            </a:r>
            <a:r>
              <a:rPr dirty="0" sz="600" spc="-25">
                <a:latin typeface="Calibri"/>
                <a:cs typeface="Calibri"/>
              </a:rPr>
              <a:t> </a:t>
            </a:r>
            <a:r>
              <a:rPr dirty="0" sz="600">
                <a:latin typeface="Calibri"/>
                <a:cs typeface="Calibri"/>
              </a:rPr>
              <a:t>Clerk's</a:t>
            </a:r>
            <a:r>
              <a:rPr dirty="0" sz="600" spc="-10">
                <a:latin typeface="Calibri"/>
                <a:cs typeface="Calibri"/>
              </a:rPr>
              <a:t> Northern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05002" y="5124830"/>
            <a:ext cx="6017260" cy="3126740"/>
            <a:chOff x="405002" y="5124830"/>
            <a:chExt cx="6017260" cy="3126740"/>
          </a:xfrm>
        </p:grpSpPr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4527" y="5134355"/>
              <a:ext cx="3657600" cy="3107436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09765" y="5129593"/>
              <a:ext cx="3667125" cy="3117215"/>
            </a:xfrm>
            <a:custGeom>
              <a:avLst/>
              <a:gdLst/>
              <a:ahLst/>
              <a:cxnLst/>
              <a:rect l="l" t="t" r="r" b="b"/>
              <a:pathLst>
                <a:path w="3667125" h="3117215">
                  <a:moveTo>
                    <a:pt x="0" y="3116961"/>
                  </a:moveTo>
                  <a:lnTo>
                    <a:pt x="3667125" y="3116961"/>
                  </a:lnTo>
                  <a:lnTo>
                    <a:pt x="3667125" y="0"/>
                  </a:lnTo>
                  <a:lnTo>
                    <a:pt x="0" y="0"/>
                  </a:lnTo>
                  <a:lnTo>
                    <a:pt x="0" y="31169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17392" y="5922263"/>
              <a:ext cx="2904743" cy="728472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851404" y="7427976"/>
              <a:ext cx="619760" cy="512445"/>
            </a:xfrm>
            <a:custGeom>
              <a:avLst/>
              <a:gdLst/>
              <a:ahLst/>
              <a:cxnLst/>
              <a:rect l="l" t="t" r="r" b="b"/>
              <a:pathLst>
                <a:path w="619760" h="512445">
                  <a:moveTo>
                    <a:pt x="619506" y="51227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65631" y="5425439"/>
              <a:ext cx="1624965" cy="1959610"/>
            </a:xfrm>
            <a:custGeom>
              <a:avLst/>
              <a:gdLst/>
              <a:ahLst/>
              <a:cxnLst/>
              <a:rect l="l" t="t" r="r" b="b"/>
              <a:pathLst>
                <a:path w="1624964" h="1959609">
                  <a:moveTo>
                    <a:pt x="0" y="0"/>
                  </a:moveTo>
                  <a:lnTo>
                    <a:pt x="1624965" y="1959356"/>
                  </a:lnTo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65631" y="5425439"/>
              <a:ext cx="1986280" cy="2003425"/>
            </a:xfrm>
            <a:custGeom>
              <a:avLst/>
              <a:gdLst/>
              <a:ahLst/>
              <a:cxnLst/>
              <a:rect l="l" t="t" r="r" b="b"/>
              <a:pathLst>
                <a:path w="1986280" h="2003425">
                  <a:moveTo>
                    <a:pt x="0" y="0"/>
                  </a:moveTo>
                  <a:lnTo>
                    <a:pt x="1985899" y="20034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25267" y="7383779"/>
              <a:ext cx="946785" cy="556895"/>
            </a:xfrm>
            <a:custGeom>
              <a:avLst/>
              <a:gdLst/>
              <a:ahLst/>
              <a:cxnLst/>
              <a:rect l="l" t="t" r="r" b="b"/>
              <a:pathLst>
                <a:path w="946785" h="556895">
                  <a:moveTo>
                    <a:pt x="946657" y="55634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ECEC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085594" y="7628382"/>
              <a:ext cx="486409" cy="106680"/>
            </a:xfrm>
            <a:custGeom>
              <a:avLst/>
              <a:gdLst/>
              <a:ahLst/>
              <a:cxnLst/>
              <a:rect l="l" t="t" r="r" b="b"/>
              <a:pathLst>
                <a:path w="486410" h="106679">
                  <a:moveTo>
                    <a:pt x="486156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486156" y="106680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085594" y="7628382"/>
              <a:ext cx="486409" cy="106680"/>
            </a:xfrm>
            <a:custGeom>
              <a:avLst/>
              <a:gdLst/>
              <a:ahLst/>
              <a:cxnLst/>
              <a:rect l="l" t="t" r="r" b="b"/>
              <a:pathLst>
                <a:path w="486410" h="106679">
                  <a:moveTo>
                    <a:pt x="0" y="106680"/>
                  </a:moveTo>
                  <a:lnTo>
                    <a:pt x="486156" y="106680"/>
                  </a:lnTo>
                  <a:lnTo>
                    <a:pt x="486156" y="0"/>
                  </a:lnTo>
                  <a:lnTo>
                    <a:pt x="0" y="0"/>
                  </a:lnTo>
                  <a:lnTo>
                    <a:pt x="0" y="10668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2085594" y="7628381"/>
            <a:ext cx="486409" cy="10668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50"/>
              </a:spcBef>
            </a:pPr>
            <a:r>
              <a:rPr dirty="0" sz="400" spc="-10">
                <a:latin typeface="Calibri"/>
                <a:cs typeface="Calibri"/>
              </a:rPr>
              <a:t>3,036.38</a:t>
            </a:r>
            <a:r>
              <a:rPr dirty="0" sz="400">
                <a:latin typeface="Calibri"/>
                <a:cs typeface="Calibri"/>
              </a:rPr>
              <a:t> US</a:t>
            </a:r>
            <a:r>
              <a:rPr dirty="0" sz="400" spc="25">
                <a:latin typeface="Calibri"/>
                <a:cs typeface="Calibri"/>
              </a:rPr>
              <a:t> </a:t>
            </a:r>
            <a:r>
              <a:rPr dirty="0" sz="400" spc="-25">
                <a:latin typeface="Calibri"/>
                <a:cs typeface="Calibri"/>
              </a:rPr>
              <a:t>Ft</a:t>
            </a:r>
            <a:endParaRPr sz="40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2566161" y="7357618"/>
            <a:ext cx="1046480" cy="329565"/>
            <a:chOff x="2566161" y="7357618"/>
            <a:chExt cx="1046480" cy="329565"/>
          </a:xfrm>
        </p:grpSpPr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6161" y="7498842"/>
              <a:ext cx="148844" cy="1880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3092957" y="7360158"/>
              <a:ext cx="516890" cy="106680"/>
            </a:xfrm>
            <a:custGeom>
              <a:avLst/>
              <a:gdLst/>
              <a:ahLst/>
              <a:cxnLst/>
              <a:rect l="l" t="t" r="r" b="b"/>
              <a:pathLst>
                <a:path w="516889" h="106679">
                  <a:moveTo>
                    <a:pt x="516635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516635" y="106680"/>
                  </a:lnTo>
                  <a:lnTo>
                    <a:pt x="516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092957" y="7360158"/>
              <a:ext cx="516890" cy="106680"/>
            </a:xfrm>
            <a:custGeom>
              <a:avLst/>
              <a:gdLst/>
              <a:ahLst/>
              <a:cxnLst/>
              <a:rect l="l" t="t" r="r" b="b"/>
              <a:pathLst>
                <a:path w="516889" h="106679">
                  <a:moveTo>
                    <a:pt x="0" y="106680"/>
                  </a:moveTo>
                  <a:lnTo>
                    <a:pt x="516635" y="106680"/>
                  </a:lnTo>
                  <a:lnTo>
                    <a:pt x="516635" y="0"/>
                  </a:lnTo>
                  <a:lnTo>
                    <a:pt x="0" y="0"/>
                  </a:lnTo>
                  <a:lnTo>
                    <a:pt x="0" y="10668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3092957" y="7360157"/>
            <a:ext cx="516890" cy="10668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50"/>
              </a:spcBef>
            </a:pPr>
            <a:r>
              <a:rPr dirty="0" sz="400" spc="-10">
                <a:latin typeface="Calibri"/>
                <a:cs typeface="Calibri"/>
              </a:rPr>
              <a:t>2,424.72</a:t>
            </a:r>
            <a:r>
              <a:rPr dirty="0" sz="400">
                <a:latin typeface="Calibri"/>
                <a:cs typeface="Calibri"/>
              </a:rPr>
              <a:t> US</a:t>
            </a:r>
            <a:r>
              <a:rPr dirty="0" sz="400" spc="25">
                <a:latin typeface="Calibri"/>
                <a:cs typeface="Calibri"/>
              </a:rPr>
              <a:t> </a:t>
            </a:r>
            <a:r>
              <a:rPr dirty="0" sz="400" spc="-25">
                <a:latin typeface="Calibri"/>
                <a:cs typeface="Calibri"/>
              </a:rPr>
              <a:t>Ft</a:t>
            </a:r>
            <a:endParaRPr sz="400">
              <a:latin typeface="Calibri"/>
              <a:cs typeface="Calibr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368808" y="4833492"/>
            <a:ext cx="6120765" cy="3452495"/>
            <a:chOff x="368808" y="4833492"/>
            <a:chExt cx="6120765" cy="3452495"/>
          </a:xfrm>
        </p:grpSpPr>
        <p:pic>
          <p:nvPicPr>
            <p:cNvPr id="37" name="object 3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49702" y="7407401"/>
              <a:ext cx="147447" cy="90678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42370" y="6128797"/>
              <a:ext cx="613854" cy="478091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7388" y="8113777"/>
              <a:ext cx="1444752" cy="111250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381000" y="4845684"/>
              <a:ext cx="6096000" cy="3428365"/>
            </a:xfrm>
            <a:custGeom>
              <a:avLst/>
              <a:gdLst/>
              <a:ahLst/>
              <a:cxnLst/>
              <a:rect l="l" t="t" r="r" b="b"/>
              <a:pathLst>
                <a:path w="6096000" h="3428365">
                  <a:moveTo>
                    <a:pt x="0" y="3428111"/>
                  </a:moveTo>
                  <a:lnTo>
                    <a:pt x="6096000" y="3428111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368300" y="4323029"/>
            <a:ext cx="1536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252525"/>
                </a:solidFill>
                <a:latin typeface="Calibri"/>
                <a:cs typeface="Calibri"/>
              </a:rPr>
              <a:t>12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42" name="object 42" descr=""/>
          <p:cNvSpPr txBox="1"/>
          <p:nvPr/>
        </p:nvSpPr>
        <p:spPr>
          <a:xfrm>
            <a:off x="368300" y="8300415"/>
            <a:ext cx="1536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252525"/>
                </a:solidFill>
                <a:latin typeface="Calibri"/>
                <a:cs typeface="Calibri"/>
              </a:rPr>
              <a:t>16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89141" y="23876"/>
            <a:ext cx="687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7/28/2022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14019" y="805941"/>
            <a:ext cx="55283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0">
                <a:latin typeface="Calibri Light"/>
                <a:cs typeface="Calibri Light"/>
              </a:rPr>
              <a:t>Round</a:t>
            </a:r>
            <a:r>
              <a:rPr dirty="0" sz="2000" spc="-5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Mountain</a:t>
            </a:r>
            <a:r>
              <a:rPr dirty="0" sz="2000" spc="-6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/</a:t>
            </a:r>
            <a:r>
              <a:rPr dirty="0" sz="2000" spc="-30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Hadley-</a:t>
            </a:r>
            <a:r>
              <a:rPr dirty="0" sz="2000" b="0">
                <a:latin typeface="Calibri Light"/>
                <a:cs typeface="Calibri Light"/>
              </a:rPr>
              <a:t>-</a:t>
            </a:r>
            <a:r>
              <a:rPr dirty="0" sz="2000" spc="-5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State</a:t>
            </a:r>
            <a:r>
              <a:rPr dirty="0" sz="2000" spc="-4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and</a:t>
            </a:r>
            <a:r>
              <a:rPr dirty="0" sz="2000" spc="-45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County</a:t>
            </a:r>
            <a:r>
              <a:rPr dirty="0" sz="2000" spc="-35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Facilities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6700" y="1132332"/>
            <a:ext cx="356615" cy="29108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27982" y="1640585"/>
            <a:ext cx="15354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SL049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=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Round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Mountain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Library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01954" y="1122870"/>
            <a:ext cx="3973195" cy="3161665"/>
            <a:chOff x="401954" y="1122870"/>
            <a:chExt cx="3973195" cy="316166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1138" y="1636776"/>
              <a:ext cx="163830" cy="1859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79" y="1132332"/>
              <a:ext cx="3483864" cy="314248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06717" y="1127633"/>
              <a:ext cx="3493770" cy="3152140"/>
            </a:xfrm>
            <a:custGeom>
              <a:avLst/>
              <a:gdLst/>
              <a:ahLst/>
              <a:cxnLst/>
              <a:rect l="l" t="t" r="r" b="b"/>
              <a:pathLst>
                <a:path w="3493770" h="3152140">
                  <a:moveTo>
                    <a:pt x="0" y="3152013"/>
                  </a:moveTo>
                  <a:lnTo>
                    <a:pt x="3493389" y="3152013"/>
                  </a:lnTo>
                  <a:lnTo>
                    <a:pt x="3493389" y="0"/>
                  </a:lnTo>
                  <a:lnTo>
                    <a:pt x="0" y="0"/>
                  </a:lnTo>
                  <a:lnTo>
                    <a:pt x="0" y="31520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84859" y="3371087"/>
              <a:ext cx="662940" cy="169545"/>
            </a:xfrm>
            <a:custGeom>
              <a:avLst/>
              <a:gdLst/>
              <a:ahLst/>
              <a:cxnLst/>
              <a:rect l="l" t="t" r="r" b="b"/>
              <a:pathLst>
                <a:path w="662940" h="169545">
                  <a:moveTo>
                    <a:pt x="662940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662940" y="169163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44536A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84859" y="3371087"/>
              <a:ext cx="662940" cy="169545"/>
            </a:xfrm>
            <a:custGeom>
              <a:avLst/>
              <a:gdLst/>
              <a:ahLst/>
              <a:cxnLst/>
              <a:rect l="l" t="t" r="r" b="b"/>
              <a:pathLst>
                <a:path w="662940" h="169545">
                  <a:moveTo>
                    <a:pt x="0" y="169163"/>
                  </a:moveTo>
                  <a:lnTo>
                    <a:pt x="662940" y="169163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169163"/>
                  </a:lnTo>
                  <a:close/>
                </a:path>
              </a:pathLst>
            </a:custGeom>
            <a:ln w="6350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818184" y="3378835"/>
            <a:ext cx="50927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Northern</a:t>
            </a:r>
            <a:r>
              <a:rPr dirty="0" sz="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Hazmat</a:t>
            </a:r>
            <a:r>
              <a:rPr dirty="0" sz="400" spc="-20">
                <a:solidFill>
                  <a:srgbClr val="FFFFFF"/>
                </a:solidFill>
                <a:latin typeface="Calibri"/>
                <a:cs typeface="Calibri"/>
              </a:rPr>
              <a:t> Team</a:t>
            </a:r>
            <a:r>
              <a:rPr dirty="0" sz="4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RMVFD</a:t>
            </a:r>
            <a:r>
              <a:rPr dirty="0" sz="400" spc="-25">
                <a:solidFill>
                  <a:srgbClr val="FFFFFF"/>
                </a:solidFill>
                <a:latin typeface="Calibri"/>
                <a:cs typeface="Calibri"/>
              </a:rPr>
              <a:t> #21</a:t>
            </a:r>
            <a:endParaRPr sz="4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96468" y="3145408"/>
            <a:ext cx="2118995" cy="224790"/>
            <a:chOff x="696468" y="3145408"/>
            <a:chExt cx="2118995" cy="22479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468" y="3252215"/>
              <a:ext cx="90665" cy="11760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119884" y="3148583"/>
              <a:ext cx="692150" cy="106680"/>
            </a:xfrm>
            <a:custGeom>
              <a:avLst/>
              <a:gdLst/>
              <a:ahLst/>
              <a:cxnLst/>
              <a:rect l="l" t="t" r="r" b="b"/>
              <a:pathLst>
                <a:path w="692150" h="106679">
                  <a:moveTo>
                    <a:pt x="691895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691895" y="106679"/>
                  </a:lnTo>
                  <a:lnTo>
                    <a:pt x="691895" y="0"/>
                  </a:lnTo>
                  <a:close/>
                </a:path>
              </a:pathLst>
            </a:custGeom>
            <a:solidFill>
              <a:srgbClr val="44536A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19884" y="3148583"/>
              <a:ext cx="692150" cy="106680"/>
            </a:xfrm>
            <a:custGeom>
              <a:avLst/>
              <a:gdLst/>
              <a:ahLst/>
              <a:cxnLst/>
              <a:rect l="l" t="t" r="r" b="b"/>
              <a:pathLst>
                <a:path w="692150" h="106679">
                  <a:moveTo>
                    <a:pt x="0" y="106679"/>
                  </a:moveTo>
                  <a:lnTo>
                    <a:pt x="691895" y="106679"/>
                  </a:lnTo>
                  <a:lnTo>
                    <a:pt x="691895" y="0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350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2152904" y="3155949"/>
            <a:ext cx="530860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Round</a:t>
            </a:r>
            <a:r>
              <a:rPr dirty="0" sz="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Mountain </a:t>
            </a:r>
            <a:r>
              <a:rPr dirty="0" sz="400" spc="-1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4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428244" y="1965960"/>
            <a:ext cx="6018530" cy="2286000"/>
            <a:chOff x="428244" y="1965960"/>
            <a:chExt cx="6018530" cy="2286000"/>
          </a:xfrm>
        </p:grpSpPr>
        <p:sp>
          <p:nvSpPr>
            <p:cNvPr id="19" name="object 19" descr=""/>
            <p:cNvSpPr/>
            <p:nvPr/>
          </p:nvSpPr>
          <p:spPr>
            <a:xfrm>
              <a:off x="1706880" y="3111627"/>
              <a:ext cx="414020" cy="99060"/>
            </a:xfrm>
            <a:custGeom>
              <a:avLst/>
              <a:gdLst/>
              <a:ahLst/>
              <a:cxnLst/>
              <a:rect l="l" t="t" r="r" b="b"/>
              <a:pathLst>
                <a:path w="414019" h="99060">
                  <a:moveTo>
                    <a:pt x="37959" y="15623"/>
                  </a:moveTo>
                  <a:lnTo>
                    <a:pt x="36689" y="21846"/>
                  </a:lnTo>
                  <a:lnTo>
                    <a:pt x="412369" y="98806"/>
                  </a:lnTo>
                  <a:lnTo>
                    <a:pt x="413638" y="92583"/>
                  </a:lnTo>
                  <a:lnTo>
                    <a:pt x="37959" y="15623"/>
                  </a:lnTo>
                  <a:close/>
                </a:path>
                <a:path w="414019" h="99060">
                  <a:moveTo>
                    <a:pt x="41147" y="0"/>
                  </a:moveTo>
                  <a:lnTo>
                    <a:pt x="0" y="11049"/>
                  </a:lnTo>
                  <a:lnTo>
                    <a:pt x="33527" y="37337"/>
                  </a:lnTo>
                  <a:lnTo>
                    <a:pt x="36689" y="21846"/>
                  </a:lnTo>
                  <a:lnTo>
                    <a:pt x="30480" y="20574"/>
                  </a:lnTo>
                  <a:lnTo>
                    <a:pt x="31750" y="14350"/>
                  </a:lnTo>
                  <a:lnTo>
                    <a:pt x="38219" y="14350"/>
                  </a:lnTo>
                  <a:lnTo>
                    <a:pt x="41147" y="0"/>
                  </a:lnTo>
                  <a:close/>
                </a:path>
                <a:path w="414019" h="99060">
                  <a:moveTo>
                    <a:pt x="31750" y="14350"/>
                  </a:moveTo>
                  <a:lnTo>
                    <a:pt x="30480" y="20574"/>
                  </a:lnTo>
                  <a:lnTo>
                    <a:pt x="36689" y="21846"/>
                  </a:lnTo>
                  <a:lnTo>
                    <a:pt x="37959" y="15623"/>
                  </a:lnTo>
                  <a:lnTo>
                    <a:pt x="31750" y="14350"/>
                  </a:lnTo>
                  <a:close/>
                </a:path>
                <a:path w="414019" h="99060">
                  <a:moveTo>
                    <a:pt x="38219" y="14350"/>
                  </a:moveTo>
                  <a:lnTo>
                    <a:pt x="31750" y="14350"/>
                  </a:lnTo>
                  <a:lnTo>
                    <a:pt x="37959" y="15623"/>
                  </a:lnTo>
                  <a:lnTo>
                    <a:pt x="38219" y="1435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244" y="4158995"/>
              <a:ext cx="1385316" cy="9296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2151" y="1965960"/>
              <a:ext cx="2944368" cy="73761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849" y="3114071"/>
              <a:ext cx="1358169" cy="537527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1730501" y="3547998"/>
            <a:ext cx="283210" cy="8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-10">
                <a:latin typeface="Calibri"/>
                <a:cs typeface="Calibri"/>
              </a:rPr>
              <a:t>725.72</a:t>
            </a:r>
            <a:r>
              <a:rPr dirty="0" sz="400" spc="-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US</a:t>
            </a:r>
            <a:r>
              <a:rPr dirty="0" sz="400" spc="15">
                <a:latin typeface="Calibri"/>
                <a:cs typeface="Calibri"/>
              </a:rPr>
              <a:t> </a:t>
            </a:r>
            <a:r>
              <a:rPr dirty="0" sz="400" spc="-25">
                <a:latin typeface="Calibri"/>
                <a:cs typeface="Calibri"/>
              </a:rPr>
              <a:t>Ft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381000" y="868680"/>
            <a:ext cx="6096000" cy="3428365"/>
          </a:xfrm>
          <a:custGeom>
            <a:avLst/>
            <a:gdLst/>
            <a:ahLst/>
            <a:cxnLst/>
            <a:rect l="l" t="t" r="r" b="b"/>
            <a:pathLst>
              <a:path w="6096000" h="3428365">
                <a:moveTo>
                  <a:pt x="0" y="3428111"/>
                </a:moveTo>
                <a:lnTo>
                  <a:pt x="6096000" y="3428111"/>
                </a:lnTo>
                <a:lnTo>
                  <a:pt x="6096000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5" name="object 2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16552" y="5166359"/>
            <a:ext cx="358139" cy="289560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381000" y="4845684"/>
            <a:ext cx="6096000" cy="3428365"/>
          </a:xfrm>
          <a:prstGeom prst="rect">
            <a:avLst/>
          </a:prstGeom>
          <a:ln w="24383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ts val="2110"/>
              </a:lnSpc>
            </a:pPr>
            <a:r>
              <a:rPr dirty="0" sz="2200" spc="-10" b="0">
                <a:latin typeface="Calibri Light"/>
                <a:cs typeface="Calibri Light"/>
              </a:rPr>
              <a:t>Carvers</a:t>
            </a:r>
            <a:r>
              <a:rPr dirty="0" sz="2200" spc="-55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/</a:t>
            </a:r>
            <a:r>
              <a:rPr dirty="0" sz="2200" spc="-70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Smoky</a:t>
            </a:r>
            <a:r>
              <a:rPr dirty="0" sz="2200" spc="-60" b="0">
                <a:latin typeface="Calibri Light"/>
                <a:cs typeface="Calibri Light"/>
              </a:rPr>
              <a:t> </a:t>
            </a:r>
            <a:r>
              <a:rPr dirty="0" sz="2200" spc="-10" b="0">
                <a:latin typeface="Calibri Light"/>
                <a:cs typeface="Calibri Light"/>
              </a:rPr>
              <a:t>Valley</a:t>
            </a:r>
            <a:r>
              <a:rPr dirty="0" sz="2200" spc="-25" b="0">
                <a:latin typeface="Calibri Light"/>
                <a:cs typeface="Calibri Light"/>
              </a:rPr>
              <a:t> </a:t>
            </a:r>
            <a:r>
              <a:rPr dirty="0" sz="2200" spc="-20" b="0">
                <a:latin typeface="Calibri Light"/>
                <a:cs typeface="Calibri Light"/>
              </a:rPr>
              <a:t>-</a:t>
            </a:r>
            <a:r>
              <a:rPr dirty="0" sz="2200" b="0">
                <a:latin typeface="Calibri Light"/>
                <a:cs typeface="Calibri Light"/>
              </a:rPr>
              <a:t>-</a:t>
            </a:r>
            <a:r>
              <a:rPr dirty="0" sz="2200" spc="-60" b="0">
                <a:latin typeface="Calibri Light"/>
                <a:cs typeface="Calibri Light"/>
              </a:rPr>
              <a:t> </a:t>
            </a:r>
            <a:r>
              <a:rPr dirty="0" sz="2200" spc="-10" b="0">
                <a:latin typeface="Calibri Light"/>
                <a:cs typeface="Calibri Light"/>
              </a:rPr>
              <a:t>State</a:t>
            </a:r>
            <a:r>
              <a:rPr dirty="0" sz="2200" spc="-45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and</a:t>
            </a:r>
            <a:r>
              <a:rPr dirty="0" sz="2200" spc="-55" b="0">
                <a:latin typeface="Calibri Light"/>
                <a:cs typeface="Calibri Light"/>
              </a:rPr>
              <a:t> </a:t>
            </a:r>
            <a:r>
              <a:rPr dirty="0" sz="2200" b="0">
                <a:latin typeface="Calibri Light"/>
                <a:cs typeface="Calibri Light"/>
              </a:rPr>
              <a:t>County</a:t>
            </a:r>
            <a:r>
              <a:rPr dirty="0" sz="2200" spc="-55" b="0">
                <a:latin typeface="Calibri Light"/>
                <a:cs typeface="Calibri Light"/>
              </a:rPr>
              <a:t> </a:t>
            </a:r>
            <a:r>
              <a:rPr dirty="0" sz="2200" spc="-10" b="0">
                <a:latin typeface="Calibri Light"/>
                <a:cs typeface="Calibri Light"/>
              </a:rPr>
              <a:t>Facilities</a:t>
            </a:r>
            <a:endParaRPr sz="2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 Light"/>
              <a:cs typeface="Calibri Light"/>
            </a:endParaRPr>
          </a:p>
          <a:p>
            <a:pPr algn="r" marR="363220">
              <a:lnSpc>
                <a:spcPct val="100000"/>
              </a:lnSpc>
            </a:pPr>
            <a:r>
              <a:rPr dirty="0" sz="700">
                <a:latin typeface="Calibri"/>
                <a:cs typeface="Calibri"/>
              </a:rPr>
              <a:t>NT002</a:t>
            </a:r>
            <a:r>
              <a:rPr dirty="0" sz="700" spc="1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=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Big </a:t>
            </a:r>
            <a:r>
              <a:rPr dirty="0" sz="700" spc="-10">
                <a:latin typeface="Calibri"/>
                <a:cs typeface="Calibri"/>
              </a:rPr>
              <a:t>Smokey</a:t>
            </a:r>
            <a:r>
              <a:rPr dirty="0" sz="700" spc="-5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Maintenance</a:t>
            </a:r>
            <a:r>
              <a:rPr dirty="0" sz="700" spc="45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Station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12623" y="5146166"/>
            <a:ext cx="6011545" cy="3070225"/>
            <a:chOff x="412623" y="5146166"/>
            <a:chExt cx="6011545" cy="3070225"/>
          </a:xfrm>
        </p:grpSpPr>
        <p:pic>
          <p:nvPicPr>
            <p:cNvPr id="28" name="object 2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2227" y="5757671"/>
              <a:ext cx="147320" cy="13106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2148" y="5155691"/>
              <a:ext cx="3997452" cy="3051048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17385" y="5150929"/>
              <a:ext cx="4007485" cy="3060700"/>
            </a:xfrm>
            <a:custGeom>
              <a:avLst/>
              <a:gdLst/>
              <a:ahLst/>
              <a:cxnLst/>
              <a:rect l="l" t="t" r="r" b="b"/>
              <a:pathLst>
                <a:path w="4007485" h="3060700">
                  <a:moveTo>
                    <a:pt x="0" y="3060573"/>
                  </a:moveTo>
                  <a:lnTo>
                    <a:pt x="4006977" y="3060573"/>
                  </a:lnTo>
                  <a:lnTo>
                    <a:pt x="4006977" y="0"/>
                  </a:lnTo>
                  <a:lnTo>
                    <a:pt x="0" y="0"/>
                  </a:lnTo>
                  <a:lnTo>
                    <a:pt x="0" y="30605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83864" y="6016751"/>
              <a:ext cx="2939795" cy="29565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864" y="8077201"/>
              <a:ext cx="1386840" cy="9296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5025" y="5522785"/>
              <a:ext cx="1386586" cy="1001013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368300" y="4323029"/>
            <a:ext cx="1536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252525"/>
                </a:solidFill>
                <a:latin typeface="Calibri"/>
                <a:cs typeface="Calibri"/>
              </a:rPr>
              <a:t>17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35" name="object 35" descr=""/>
          <p:cNvSpPr txBox="1"/>
          <p:nvPr/>
        </p:nvSpPr>
        <p:spPr>
          <a:xfrm>
            <a:off x="368300" y="8300415"/>
            <a:ext cx="1536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252525"/>
                </a:solidFill>
                <a:latin typeface="Calibri"/>
                <a:cs typeface="Calibri"/>
              </a:rPr>
              <a:t>18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FC3B897D42114DA658FCC21844E1EF" ma:contentTypeVersion="15" ma:contentTypeDescription="Create a new document." ma:contentTypeScope="" ma:versionID="0fad5fc7922e124018f699b16d8e0ffd">
  <xsd:schema xmlns:xsd="http://www.w3.org/2001/XMLSchema" xmlns:xs="http://www.w3.org/2001/XMLSchema" xmlns:p="http://schemas.microsoft.com/office/2006/metadata/properties" xmlns:ns2="d5e790a3-7e9a-431d-b72e-f8632358b814" xmlns:ns3="b3f3e053-ceef-4b3d-91f4-ef78d2ef3449" targetNamespace="http://schemas.microsoft.com/office/2006/metadata/properties" ma:root="true" ma:fieldsID="dc0531ef43e4d2e2c2de5d452a18bbc4" ns2:_="" ns3:_="">
    <xsd:import namespace="d5e790a3-7e9a-431d-b72e-f8632358b814"/>
    <xsd:import namespace="b3f3e053-ceef-4b3d-91f4-ef78d2ef34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790a3-7e9a-431d-b72e-f8632358b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8f4fce8-49c3-4d48-ab9c-a45611788d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3e053-ceef-4b3d-91f4-ef78d2ef34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7b8e0ee-fdb0-4fdc-bf49-bb333cd63293}" ma:internalName="TaxCatchAll" ma:showField="CatchAllData" ma:web="b3f3e053-ceef-4b3d-91f4-ef78d2ef34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e790a3-7e9a-431d-b72e-f8632358b814">
      <Terms xmlns="http://schemas.microsoft.com/office/infopath/2007/PartnerControls"/>
    </lcf76f155ced4ddcb4097134ff3c332f>
    <TaxCatchAll xmlns="b3f3e053-ceef-4b3d-91f4-ef78d2ef3449" xsi:nil="true"/>
  </documentManagement>
</p:properties>
</file>

<file path=customXml/itemProps1.xml><?xml version="1.0" encoding="utf-8"?>
<ds:datastoreItem xmlns:ds="http://schemas.openxmlformats.org/officeDocument/2006/customXml" ds:itemID="{7604D0ED-2341-4581-B171-3C118899179E}"/>
</file>

<file path=customXml/itemProps2.xml><?xml version="1.0" encoding="utf-8"?>
<ds:datastoreItem xmlns:ds="http://schemas.openxmlformats.org/officeDocument/2006/customXml" ds:itemID="{AE2A3252-C2BC-4EE3-AC48-30E51F08CB66}"/>
</file>

<file path=customXml/itemProps3.xml><?xml version="1.0" encoding="utf-8"?>
<ds:datastoreItem xmlns:ds="http://schemas.openxmlformats.org/officeDocument/2006/customXml" ds:itemID="{6765C364-0FC5-46E8-AE49-2784606471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 A. Lehmuth</dc:creator>
  <dcterms:created xsi:type="dcterms:W3CDTF">2022-09-03T20:37:19Z</dcterms:created>
  <dcterms:modified xsi:type="dcterms:W3CDTF">2022-09-03T20:37:19Z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2022-09-03T00:00:00Z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0x010100DDFC3B897D42114DA658FCC21844E1EF</vt:lpwstr>
  </property>
  <property fmtid="{D5CDD505-2E9C-101B-9397-08002B2CF9AE}" pid="7" name="MediaServiceImageTags">
    <vt:lpwstr/>
  </property>
</Properties>
</file>